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29" r:id="rId1"/>
  </p:sldMasterIdLst>
  <p:notesMasterIdLst>
    <p:notesMasterId r:id="rId14"/>
  </p:notesMasterIdLst>
  <p:sldIdLst>
    <p:sldId id="288" r:id="rId2"/>
    <p:sldId id="256" r:id="rId3"/>
    <p:sldId id="293" r:id="rId4"/>
    <p:sldId id="287" r:id="rId5"/>
    <p:sldId id="291" r:id="rId6"/>
    <p:sldId id="277" r:id="rId7"/>
    <p:sldId id="289" r:id="rId8"/>
    <p:sldId id="292" r:id="rId9"/>
    <p:sldId id="282" r:id="rId10"/>
    <p:sldId id="283" r:id="rId11"/>
    <p:sldId id="285" r:id="rId12"/>
    <p:sldId id="264"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70" autoAdjust="0"/>
    <p:restoredTop sz="86402" autoAdjust="0"/>
  </p:normalViewPr>
  <p:slideViewPr>
    <p:cSldViewPr snapToGrid="0">
      <p:cViewPr varScale="1">
        <p:scale>
          <a:sx n="155" d="100"/>
          <a:sy n="155" d="100"/>
        </p:scale>
        <p:origin x="186"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SchemeForSuggestions">
  <dgm:title val="Color Scheme for Suggestions"/>
  <dgm:desc val="Color Scheme for Suggestions"/>
  <dgm:catLst>
    <dgm:cat type="Other" pri="2"/>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bg1">
        <a:lumMod val="95000"/>
      </a:schemeClr>
    </dgm:fillClrLst>
    <dgm:linClrLst>
      <a:schemeClr val="bg1">
        <a:lumMod val="95000"/>
      </a:schemeClr>
    </dgm:linClrLst>
    <dgm:effectClrLst/>
    <dgm:txLinClrLst/>
    <dgm:txFillClrLst meth="repeat">
      <a:schemeClr val="tx1">
        <a:lumMod val="75000"/>
        <a:lumOff val="25000"/>
      </a:schemeClr>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AD31160-FD94-4F54-A527-D8CDAD4E90E6}" type="doc">
      <dgm:prSet loTypeId="urn:microsoft.com/office/officeart/2016/7/layout/BasicProcessNew" loCatId="process" qsTypeId="urn:microsoft.com/office/officeart/2005/8/quickstyle/simple4" qsCatId="simple" csTypeId="urn:microsoft.com/office/officeart/2005/8/colors/ColorSchemeForSuggestions" csCatId="other" phldr="1"/>
      <dgm:spPr/>
      <dgm:t>
        <a:bodyPr/>
        <a:lstStyle/>
        <a:p>
          <a:endParaRPr lang="en-US"/>
        </a:p>
      </dgm:t>
    </dgm:pt>
    <dgm:pt modelId="{F58BC088-BCF8-4819-92EB-6CBCF16D5801}">
      <dgm:prSet/>
      <dgm:spPr/>
      <dgm:t>
        <a:bodyPr/>
        <a:lstStyle/>
        <a:p>
          <a:r>
            <a:rPr lang="en-US"/>
            <a:t>Data size</a:t>
          </a:r>
        </a:p>
      </dgm:t>
    </dgm:pt>
    <dgm:pt modelId="{8C78690C-EFBA-4EFE-83B4-FE3BAC2CC2C9}" type="parTrans" cxnId="{227492AA-8074-453B-92A1-48711CAB23E4}">
      <dgm:prSet/>
      <dgm:spPr/>
      <dgm:t>
        <a:bodyPr/>
        <a:lstStyle/>
        <a:p>
          <a:endParaRPr lang="en-US"/>
        </a:p>
      </dgm:t>
    </dgm:pt>
    <dgm:pt modelId="{AEB1FFCE-34D5-4F94-BB04-C845DF031434}" type="sibTrans" cxnId="{227492AA-8074-453B-92A1-48711CAB23E4}">
      <dgm:prSet/>
      <dgm:spPr>
        <a:noFill/>
      </dgm:spPr>
      <dgm:t>
        <a:bodyPr/>
        <a:lstStyle/>
        <a:p>
          <a:endParaRPr lang="en-US"/>
        </a:p>
      </dgm:t>
    </dgm:pt>
    <dgm:pt modelId="{DA1B6453-9C8B-4531-8BF0-E691DA9DC9C4}">
      <dgm:prSet/>
      <dgm:spPr/>
      <dgm:t>
        <a:bodyPr/>
        <a:lstStyle/>
        <a:p>
          <a:r>
            <a:rPr lang="en-US"/>
            <a:t>Sample</a:t>
          </a:r>
        </a:p>
      </dgm:t>
    </dgm:pt>
    <dgm:pt modelId="{89678E6A-AFF2-4854-A282-140DA301E7F7}" type="parTrans" cxnId="{492CA741-68A4-4AD8-A4B2-C36F0F22FED6}">
      <dgm:prSet/>
      <dgm:spPr/>
      <dgm:t>
        <a:bodyPr/>
        <a:lstStyle/>
        <a:p>
          <a:endParaRPr lang="en-US"/>
        </a:p>
      </dgm:t>
    </dgm:pt>
    <dgm:pt modelId="{3A558C7E-419E-4FC6-8C8E-8C8E383AA64A}" type="sibTrans" cxnId="{492CA741-68A4-4AD8-A4B2-C36F0F22FED6}">
      <dgm:prSet/>
      <dgm:spPr>
        <a:noFill/>
      </dgm:spPr>
      <dgm:t>
        <a:bodyPr/>
        <a:lstStyle/>
        <a:p>
          <a:endParaRPr lang="en-US"/>
        </a:p>
      </dgm:t>
    </dgm:pt>
    <dgm:pt modelId="{7F486EA5-958F-49B7-8BDC-8F4F4D37AB03}">
      <dgm:prSet/>
      <dgm:spPr/>
      <dgm:t>
        <a:bodyPr/>
        <a:lstStyle/>
        <a:p>
          <a:r>
            <a:rPr lang="en-US"/>
            <a:t>Text analytics</a:t>
          </a:r>
        </a:p>
      </dgm:t>
    </dgm:pt>
    <dgm:pt modelId="{DB30FE36-46A7-41B9-A915-EDC7369040B5}" type="parTrans" cxnId="{47DCCFEB-363B-42B4-95BF-6CC905A15136}">
      <dgm:prSet/>
      <dgm:spPr/>
      <dgm:t>
        <a:bodyPr/>
        <a:lstStyle/>
        <a:p>
          <a:endParaRPr lang="en-US"/>
        </a:p>
      </dgm:t>
    </dgm:pt>
    <dgm:pt modelId="{C6E0A9F6-39F4-4B60-B6AE-124C209C9D1C}" type="sibTrans" cxnId="{47DCCFEB-363B-42B4-95BF-6CC905A15136}">
      <dgm:prSet/>
      <dgm:spPr/>
      <dgm:t>
        <a:bodyPr/>
        <a:lstStyle/>
        <a:p>
          <a:endParaRPr lang="en-US"/>
        </a:p>
      </dgm:t>
    </dgm:pt>
    <dgm:pt modelId="{86A6616E-07D5-452C-9579-5A824A43ACD2}" type="pres">
      <dgm:prSet presAssocID="{7AD31160-FD94-4F54-A527-D8CDAD4E90E6}" presName="Name0" presStyleCnt="0">
        <dgm:presLayoutVars>
          <dgm:dir/>
          <dgm:resizeHandles val="exact"/>
        </dgm:presLayoutVars>
      </dgm:prSet>
      <dgm:spPr/>
    </dgm:pt>
    <dgm:pt modelId="{CB94B3EC-0A01-4F39-9BFE-9BB18C6FB69E}" type="pres">
      <dgm:prSet presAssocID="{F58BC088-BCF8-4819-92EB-6CBCF16D5801}" presName="node" presStyleLbl="node1" presStyleIdx="0" presStyleCnt="5">
        <dgm:presLayoutVars>
          <dgm:bulletEnabled val="1"/>
        </dgm:presLayoutVars>
      </dgm:prSet>
      <dgm:spPr/>
    </dgm:pt>
    <dgm:pt modelId="{95CB3CE9-2F32-4E30-A28C-585BBBBED38D}" type="pres">
      <dgm:prSet presAssocID="{AEB1FFCE-34D5-4F94-BB04-C845DF031434}" presName="sibTransSpacerBeforeConnector" presStyleCnt="0"/>
      <dgm:spPr/>
    </dgm:pt>
    <dgm:pt modelId="{750347C4-C272-4004-823D-24F559F6D761}" type="pres">
      <dgm:prSet presAssocID="{AEB1FFCE-34D5-4F94-BB04-C845DF031434}" presName="sibTrans" presStyleLbl="node1" presStyleIdx="1" presStyleCnt="5"/>
      <dgm:spPr/>
    </dgm:pt>
    <dgm:pt modelId="{E9215D04-24AE-4DDF-B757-5CF13E9CDF1B}" type="pres">
      <dgm:prSet presAssocID="{AEB1FFCE-34D5-4F94-BB04-C845DF031434}" presName="sibTransSpacerAfterConnector" presStyleCnt="0"/>
      <dgm:spPr/>
    </dgm:pt>
    <dgm:pt modelId="{A13F80D5-96E4-4232-9223-3E07ECCDF3F7}" type="pres">
      <dgm:prSet presAssocID="{DA1B6453-9C8B-4531-8BF0-E691DA9DC9C4}" presName="node" presStyleLbl="node1" presStyleIdx="2" presStyleCnt="5">
        <dgm:presLayoutVars>
          <dgm:bulletEnabled val="1"/>
        </dgm:presLayoutVars>
      </dgm:prSet>
      <dgm:spPr/>
    </dgm:pt>
    <dgm:pt modelId="{F907D12B-98CE-4333-A11D-B7F0305BD995}" type="pres">
      <dgm:prSet presAssocID="{3A558C7E-419E-4FC6-8C8E-8C8E383AA64A}" presName="sibTransSpacerBeforeConnector" presStyleCnt="0"/>
      <dgm:spPr/>
    </dgm:pt>
    <dgm:pt modelId="{38D5E557-346C-4204-A713-24E5DECB4F0E}" type="pres">
      <dgm:prSet presAssocID="{3A558C7E-419E-4FC6-8C8E-8C8E383AA64A}" presName="sibTrans" presStyleLbl="node1" presStyleIdx="3" presStyleCnt="5"/>
      <dgm:spPr>
        <a:prstGeom prst="rect">
          <a:avLst/>
        </a:prstGeom>
      </dgm:spPr>
    </dgm:pt>
    <dgm:pt modelId="{1A086295-CF15-43E3-A10B-1715E6A73934}" type="pres">
      <dgm:prSet presAssocID="{3A558C7E-419E-4FC6-8C8E-8C8E383AA64A}" presName="sibTransSpacerAfterConnector" presStyleCnt="0"/>
      <dgm:spPr/>
    </dgm:pt>
    <dgm:pt modelId="{2C7829BE-67C9-4A29-A0D1-4D4E533D4977}" type="pres">
      <dgm:prSet presAssocID="{7F486EA5-958F-49B7-8BDC-8F4F4D37AB03}" presName="node" presStyleLbl="node1" presStyleIdx="4" presStyleCnt="5">
        <dgm:presLayoutVars>
          <dgm:bulletEnabled val="1"/>
        </dgm:presLayoutVars>
      </dgm:prSet>
      <dgm:spPr/>
    </dgm:pt>
  </dgm:ptLst>
  <dgm:cxnLst>
    <dgm:cxn modelId="{F8326413-40FD-472B-8133-8DFEA9053A6D}" type="presOf" srcId="{7AD31160-FD94-4F54-A527-D8CDAD4E90E6}" destId="{86A6616E-07D5-452C-9579-5A824A43ACD2}" srcOrd="0" destOrd="0" presId="urn:microsoft.com/office/officeart/2016/7/layout/BasicProcessNew"/>
    <dgm:cxn modelId="{492CA741-68A4-4AD8-A4B2-C36F0F22FED6}" srcId="{7AD31160-FD94-4F54-A527-D8CDAD4E90E6}" destId="{DA1B6453-9C8B-4531-8BF0-E691DA9DC9C4}" srcOrd="1" destOrd="0" parTransId="{89678E6A-AFF2-4854-A282-140DA301E7F7}" sibTransId="{3A558C7E-419E-4FC6-8C8E-8C8E383AA64A}"/>
    <dgm:cxn modelId="{D6EF9D6B-4FCD-44F3-AC4B-B9FA7D43D8B7}" type="presOf" srcId="{DA1B6453-9C8B-4531-8BF0-E691DA9DC9C4}" destId="{A13F80D5-96E4-4232-9223-3E07ECCDF3F7}" srcOrd="0" destOrd="0" presId="urn:microsoft.com/office/officeart/2016/7/layout/BasicProcessNew"/>
    <dgm:cxn modelId="{8879568F-37D2-409D-923C-E5A430DFC4F8}" type="presOf" srcId="{F58BC088-BCF8-4819-92EB-6CBCF16D5801}" destId="{CB94B3EC-0A01-4F39-9BFE-9BB18C6FB69E}" srcOrd="0" destOrd="0" presId="urn:microsoft.com/office/officeart/2016/7/layout/BasicProcessNew"/>
    <dgm:cxn modelId="{27E85F98-BEAE-45F1-A47B-E460E233E277}" type="presOf" srcId="{AEB1FFCE-34D5-4F94-BB04-C845DF031434}" destId="{750347C4-C272-4004-823D-24F559F6D761}" srcOrd="0" destOrd="0" presId="urn:microsoft.com/office/officeart/2016/7/layout/BasicProcessNew"/>
    <dgm:cxn modelId="{227492AA-8074-453B-92A1-48711CAB23E4}" srcId="{7AD31160-FD94-4F54-A527-D8CDAD4E90E6}" destId="{F58BC088-BCF8-4819-92EB-6CBCF16D5801}" srcOrd="0" destOrd="0" parTransId="{8C78690C-EFBA-4EFE-83B4-FE3BAC2CC2C9}" sibTransId="{AEB1FFCE-34D5-4F94-BB04-C845DF031434}"/>
    <dgm:cxn modelId="{07BB97CA-0F9D-4046-B870-1C9752062DAB}" type="presOf" srcId="{7F486EA5-958F-49B7-8BDC-8F4F4D37AB03}" destId="{2C7829BE-67C9-4A29-A0D1-4D4E533D4977}" srcOrd="0" destOrd="0" presId="urn:microsoft.com/office/officeart/2016/7/layout/BasicProcessNew"/>
    <dgm:cxn modelId="{47DCCFEB-363B-42B4-95BF-6CC905A15136}" srcId="{7AD31160-FD94-4F54-A527-D8CDAD4E90E6}" destId="{7F486EA5-958F-49B7-8BDC-8F4F4D37AB03}" srcOrd="2" destOrd="0" parTransId="{DB30FE36-46A7-41B9-A915-EDC7369040B5}" sibTransId="{C6E0A9F6-39F4-4B60-B6AE-124C209C9D1C}"/>
    <dgm:cxn modelId="{0CB1F8FD-791E-41ED-BE06-0FF8F8771801}" type="presOf" srcId="{3A558C7E-419E-4FC6-8C8E-8C8E383AA64A}" destId="{38D5E557-346C-4204-A713-24E5DECB4F0E}" srcOrd="0" destOrd="0" presId="urn:microsoft.com/office/officeart/2016/7/layout/BasicProcessNew"/>
    <dgm:cxn modelId="{F0AA70E8-8336-4865-B5A4-7051C9403233}" type="presParOf" srcId="{86A6616E-07D5-452C-9579-5A824A43ACD2}" destId="{CB94B3EC-0A01-4F39-9BFE-9BB18C6FB69E}" srcOrd="0" destOrd="0" presId="urn:microsoft.com/office/officeart/2016/7/layout/BasicProcessNew"/>
    <dgm:cxn modelId="{8A9C157A-B45E-43B1-855D-CF6759351F43}" type="presParOf" srcId="{86A6616E-07D5-452C-9579-5A824A43ACD2}" destId="{95CB3CE9-2F32-4E30-A28C-585BBBBED38D}" srcOrd="1" destOrd="0" presId="urn:microsoft.com/office/officeart/2016/7/layout/BasicProcessNew"/>
    <dgm:cxn modelId="{15AE7299-05EE-4D4B-8730-21ADE483D84C}" type="presParOf" srcId="{86A6616E-07D5-452C-9579-5A824A43ACD2}" destId="{750347C4-C272-4004-823D-24F559F6D761}" srcOrd="2" destOrd="0" presId="urn:microsoft.com/office/officeart/2016/7/layout/BasicProcessNew"/>
    <dgm:cxn modelId="{C91E7631-585F-43E8-B6D8-8ED9DB723423}" type="presParOf" srcId="{86A6616E-07D5-452C-9579-5A824A43ACD2}" destId="{E9215D04-24AE-4DDF-B757-5CF13E9CDF1B}" srcOrd="3" destOrd="0" presId="urn:microsoft.com/office/officeart/2016/7/layout/BasicProcessNew"/>
    <dgm:cxn modelId="{31D22CD1-C4F4-48BB-8F4D-7AC0D4F2F05B}" type="presParOf" srcId="{86A6616E-07D5-452C-9579-5A824A43ACD2}" destId="{A13F80D5-96E4-4232-9223-3E07ECCDF3F7}" srcOrd="4" destOrd="0" presId="urn:microsoft.com/office/officeart/2016/7/layout/BasicProcessNew"/>
    <dgm:cxn modelId="{1AB9A6E7-8628-4229-B9D8-DB835419205F}" type="presParOf" srcId="{86A6616E-07D5-452C-9579-5A824A43ACD2}" destId="{F907D12B-98CE-4333-A11D-B7F0305BD995}" srcOrd="5" destOrd="0" presId="urn:microsoft.com/office/officeart/2016/7/layout/BasicProcessNew"/>
    <dgm:cxn modelId="{DD9A8515-5220-4DDD-A09D-76CB586BCC43}" type="presParOf" srcId="{86A6616E-07D5-452C-9579-5A824A43ACD2}" destId="{38D5E557-346C-4204-A713-24E5DECB4F0E}" srcOrd="6" destOrd="0" presId="urn:microsoft.com/office/officeart/2016/7/layout/BasicProcessNew"/>
    <dgm:cxn modelId="{5FD2C39C-2DB8-4DE4-891E-932043F218C8}" type="presParOf" srcId="{86A6616E-07D5-452C-9579-5A824A43ACD2}" destId="{1A086295-CF15-43E3-A10B-1715E6A73934}" srcOrd="7" destOrd="0" presId="urn:microsoft.com/office/officeart/2016/7/layout/BasicProcessNew"/>
    <dgm:cxn modelId="{E0CD3767-4C97-4C2F-89AE-EA9AF611E52F}" type="presParOf" srcId="{86A6616E-07D5-452C-9579-5A824A43ACD2}" destId="{2C7829BE-67C9-4A29-A0D1-4D4E533D4977}" srcOrd="8" destOrd="0" presId="urn:microsoft.com/office/officeart/2016/7/layout/BasicProcessNew"/>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B94B3EC-0A01-4F39-9BFE-9BB18C6FB69E}">
      <dsp:nvSpPr>
        <dsp:cNvPr id="0" name=""/>
        <dsp:cNvSpPr/>
      </dsp:nvSpPr>
      <dsp:spPr>
        <a:xfrm>
          <a:off x="467" y="1025543"/>
          <a:ext cx="3078802" cy="1847281"/>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2444750">
            <a:lnSpc>
              <a:spcPct val="90000"/>
            </a:lnSpc>
            <a:spcBef>
              <a:spcPct val="0"/>
            </a:spcBef>
            <a:spcAft>
              <a:spcPct val="35000"/>
            </a:spcAft>
            <a:buNone/>
          </a:pPr>
          <a:r>
            <a:rPr lang="en-US" sz="5500" kern="1200"/>
            <a:t>Data size</a:t>
          </a:r>
        </a:p>
      </dsp:txBody>
      <dsp:txXfrm>
        <a:off x="467" y="1025543"/>
        <a:ext cx="3078802" cy="1847281"/>
      </dsp:txXfrm>
    </dsp:sp>
    <dsp:sp modelId="{750347C4-C272-4004-823D-24F559F6D761}">
      <dsp:nvSpPr>
        <dsp:cNvPr id="0" name=""/>
        <dsp:cNvSpPr/>
      </dsp:nvSpPr>
      <dsp:spPr>
        <a:xfrm>
          <a:off x="3127442" y="1827684"/>
          <a:ext cx="461820" cy="243000"/>
        </a:xfrm>
        <a:prstGeom prst="rightArrow">
          <a:avLst>
            <a:gd name="adj1" fmla="val 50000"/>
            <a:gd name="adj2" fmla="val 50000"/>
          </a:avLst>
        </a:prstGeom>
        <a:no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A13F80D5-96E4-4232-9223-3E07ECCDF3F7}">
      <dsp:nvSpPr>
        <dsp:cNvPr id="0" name=""/>
        <dsp:cNvSpPr/>
      </dsp:nvSpPr>
      <dsp:spPr>
        <a:xfrm>
          <a:off x="3637436" y="1025543"/>
          <a:ext cx="3078802" cy="1847281"/>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2444750">
            <a:lnSpc>
              <a:spcPct val="90000"/>
            </a:lnSpc>
            <a:spcBef>
              <a:spcPct val="0"/>
            </a:spcBef>
            <a:spcAft>
              <a:spcPct val="35000"/>
            </a:spcAft>
            <a:buNone/>
          </a:pPr>
          <a:r>
            <a:rPr lang="en-US" sz="5500" kern="1200"/>
            <a:t>Sample</a:t>
          </a:r>
        </a:p>
      </dsp:txBody>
      <dsp:txXfrm>
        <a:off x="3637436" y="1025543"/>
        <a:ext cx="3078802" cy="1847281"/>
      </dsp:txXfrm>
    </dsp:sp>
    <dsp:sp modelId="{38D5E557-346C-4204-A713-24E5DECB4F0E}">
      <dsp:nvSpPr>
        <dsp:cNvPr id="0" name=""/>
        <dsp:cNvSpPr/>
      </dsp:nvSpPr>
      <dsp:spPr>
        <a:xfrm>
          <a:off x="6764411" y="1827684"/>
          <a:ext cx="461820" cy="243000"/>
        </a:xfrm>
        <a:prstGeom prst="rect">
          <a:avLst/>
        </a:prstGeom>
        <a:no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2C7829BE-67C9-4A29-A0D1-4D4E533D4977}">
      <dsp:nvSpPr>
        <dsp:cNvPr id="0" name=""/>
        <dsp:cNvSpPr/>
      </dsp:nvSpPr>
      <dsp:spPr>
        <a:xfrm>
          <a:off x="7274405" y="1025543"/>
          <a:ext cx="3078802" cy="1847281"/>
        </a:xfrm>
        <a:prstGeom prst="rect">
          <a:avLst/>
        </a:prstGeom>
        <a:gradFill rotWithShape="0">
          <a:gsLst>
            <a:gs pos="0">
              <a:schemeClr val="accent1">
                <a:hueOff val="0"/>
                <a:satOff val="0"/>
                <a:lumOff val="0"/>
                <a:alphaOff val="0"/>
                <a:tint val="96000"/>
                <a:lumMod val="104000"/>
              </a:schemeClr>
            </a:gs>
            <a:gs pos="100000">
              <a:schemeClr val="accent1">
                <a:hueOff val="0"/>
                <a:satOff val="0"/>
                <a:lumOff val="0"/>
                <a:alphaOff val="0"/>
                <a:shade val="90000"/>
                <a:lumMod val="90000"/>
              </a:schemeClr>
            </a:gs>
          </a:gsLst>
          <a:lin ang="5400000" scaled="0"/>
        </a:gradFill>
        <a:ln>
          <a:noFill/>
        </a:ln>
        <a:effectLst>
          <a:outerShdw blurRad="63500" dist="25400" dir="5400000"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52400" tIns="152400" rIns="152400" bIns="152400" numCol="1" spcCol="1270" anchor="ctr" anchorCtr="0">
          <a:noAutofit/>
        </a:bodyPr>
        <a:lstStyle/>
        <a:p>
          <a:pPr marL="0" lvl="0" indent="0" algn="ctr" defTabSz="2444750">
            <a:lnSpc>
              <a:spcPct val="90000"/>
            </a:lnSpc>
            <a:spcBef>
              <a:spcPct val="0"/>
            </a:spcBef>
            <a:spcAft>
              <a:spcPct val="35000"/>
            </a:spcAft>
            <a:buNone/>
          </a:pPr>
          <a:r>
            <a:rPr lang="en-US" sz="5500" kern="1200"/>
            <a:t>Text analytics</a:t>
          </a:r>
        </a:p>
      </dsp:txBody>
      <dsp:txXfrm>
        <a:off x="7274405" y="1025543"/>
        <a:ext cx="3078802" cy="1847281"/>
      </dsp:txXfrm>
    </dsp:sp>
  </dsp:spTree>
</dsp:drawing>
</file>

<file path=ppt/diagrams/layout1.xml><?xml version="1.0" encoding="utf-8"?>
<dgm:layoutDef xmlns:dgm="http://schemas.openxmlformats.org/drawingml/2006/diagram" xmlns:a="http://schemas.openxmlformats.org/drawingml/2006/main" uniqueId="urn:microsoft.com/office/officeart/2016/7/layout/BasicProcessNew">
  <dgm:title val="Basic Process New"/>
  <dgm:desc val=""/>
  <dgm:catLst>
    <dgm:cat type="process" pri="5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fact="0.15"/>
      <dgm:constr type="h" for="ch" forName="sibTrans" op="equ"/>
    </dgm:constrLst>
    <dgm:ruleLst>
      <dgm:rule type="h" for="ch" forName="sibTrans" val="6.75" fact="NaN" max="NaN"/>
      <dgm:rule type="w" for="ch" forName="sibTrans" val="8.75" fact="NaN" max="NaN"/>
    </dgm:ruleLst>
    <dgm:forEach name="nodesForEach" axis="ch" ptType="node">
      <dgm:layoutNode name="node">
        <dgm:varLst>
          <dgm:bulletEnabled val="1"/>
        </dgm:varLst>
        <dgm:alg type="tx"/>
        <dgm:shape xmlns:r="http://schemas.openxmlformats.org/officeDocument/2006/relationships" type="rect" r:blip="">
          <dgm:adjLst>
            <dgm:adj idx="1" val="0.1"/>
          </dgm:adjLst>
        </dgm:shape>
        <dgm:presOf axis="desOrSelf" ptType="node"/>
        <dgm:constrLst>
          <dgm:constr type="h" refType="w" fact="0.6"/>
          <dgm:constr type="lMarg" val="12"/>
          <dgm:constr type="rMarg" val="12"/>
          <dgm:constr type="tMarg" val="12"/>
          <dgm:constr type="bMarg" val="12"/>
        </dgm:constrLst>
        <dgm:ruleLst>
          <dgm:rule type="primFontSz" val="11" fact="NaN" max="NaN"/>
          <dgm:rule type="primFontSz" val="18" fact="NaN" max="NaN"/>
          <dgm:rule type="h" val="NaN" fact="1.5" max="NaN"/>
          <dgm:rule type="primFontSz" val="11" fact="NaN" max="NaN"/>
          <dgm:rule type="h" val="INF" fact="NaN" max="NaN"/>
        </dgm:ruleLst>
      </dgm:layoutNode>
      <dgm:forEach name="sibTransForEach" axis="followSib" ptType="sibTrans" cnt="1">
        <dgm:layoutNode name="sibTransSpacerBeforeConnector" styleLbl="node1">
          <dgm:alg type="sp"/>
          <dgm:shape xmlns:r="http://schemas.openxmlformats.org/officeDocument/2006/relationships" r:blip="">
            <dgm:adjLst/>
          </dgm:shape>
          <dgm:constrLst>
            <dgm:constr type="w" val="4.5"/>
          </dgm:constrLst>
          <dgm:presOf/>
          <dgm:ruleLst>
            <dgm:rule type="w" val="4.5" fact="NaN" max="NaN"/>
          </dgm:ruleLst>
        </dgm:layoutNode>
        <dgm:layoutNode name="sibTrans" styleLbl="node1">
          <dgm:alg type="sp"/>
          <dgm:shape xmlns:r="http://schemas.openxmlformats.org/officeDocument/2006/relationships" type="rightArrow" r:blip="">
            <dgm:adjLst>
              <dgm:adj idx="1" val="0.5"/>
            </dgm:adjLst>
          </dgm:shape>
          <dgm:presOf axis="self"/>
          <dgm:constrLst>
            <dgm:constr type="h" val="6.75"/>
          </dgm:constrLst>
          <dgm:ruleLst>
            <dgm:rule type="h" val="6.75" fact="NaN" max="NaN"/>
            <dgm:rule type="w" val="8.75" fact="NaN" max="NaN"/>
          </dgm:ruleLst>
        </dgm:layoutNode>
        <dgm:layoutNode name="sibTransSpacerAfterConnector">
          <dgm:alg type="sp"/>
          <dgm:shape xmlns:r="http://schemas.openxmlformats.org/officeDocument/2006/relationships" r:blip="">
            <dgm:adjLst/>
          </dgm:shape>
          <dgm:constrLst>
            <dgm:constr type="w" val="4.5"/>
          </dgm:constrLst>
          <dgm:presOf/>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e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gif>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9592658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arthquake.usgs.gov/data/dyfi/background.php#ref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94" name="Shape 9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5388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00" name="Shape 100"/>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1" i="0" u="none" strike="noStrike" cap="none" dirty="0">
                <a:solidFill>
                  <a:srgbClr val="FF0000"/>
                </a:solidFill>
                <a:latin typeface="Calibri"/>
                <a:ea typeface="Calibri"/>
                <a:cs typeface="Calibri"/>
                <a:sym typeface="Calibri"/>
              </a:rPr>
              <a:t>Why listen to Max:</a:t>
            </a:r>
            <a:br>
              <a:rPr lang="en-US" sz="1200" b="1" i="0" u="none" strike="noStrike" cap="none" dirty="0">
                <a:solidFill>
                  <a:schemeClr val="dk1"/>
                </a:solidFill>
                <a:latin typeface="Calibri"/>
                <a:ea typeface="Calibri"/>
                <a:cs typeface="Calibri"/>
                <a:sym typeface="Calibri"/>
              </a:rPr>
            </a:br>
            <a:endParaRPr lang="en-US" sz="1200" b="1"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1" i="0" u="none" strike="noStrike" cap="none" dirty="0">
                <a:solidFill>
                  <a:schemeClr val="dk1"/>
                </a:solidFill>
                <a:latin typeface="Calibri"/>
                <a:ea typeface="Calibri"/>
                <a:cs typeface="Calibri"/>
                <a:sym typeface="Calibri"/>
              </a:rPr>
              <a:t>Why listen to Kristin:</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Non-traditional student who started at Dartmouth as a history major and is completing degree in Computer Science at CU Boulder</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Between Dartmouth and CU I headed up the global digital analytics at LEGO. Spent my time analyzing consumer data from LEGO digital content (ex. websites, apps)</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Love data and playing with data.</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Unnatural obsession segue ways into why we chose this project… </a:t>
            </a:r>
          </a:p>
        </p:txBody>
      </p:sp>
      <p:sp>
        <p:nvSpPr>
          <p:cNvPr id="101" name="Shape 101"/>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3</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914340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8" name="Shape 128"/>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Magnitude 6</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3:20 (4:20 MT)</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6 mi </a:t>
            </a:r>
            <a:r>
              <a:rPr lang="en-US" sz="1200" b="0" i="0" u="none" strike="noStrike" cap="none" dirty="0" err="1">
                <a:solidFill>
                  <a:schemeClr val="dk1"/>
                </a:solidFill>
                <a:latin typeface="Calibri"/>
                <a:ea typeface="Calibri"/>
                <a:cs typeface="Calibri"/>
                <a:sym typeface="Calibri"/>
              </a:rPr>
              <a:t>sw</a:t>
            </a:r>
            <a:r>
              <a:rPr lang="en-US" sz="1200" b="0" i="0" u="none" strike="noStrike" cap="none" dirty="0">
                <a:solidFill>
                  <a:schemeClr val="dk1"/>
                </a:solidFill>
                <a:latin typeface="Calibri"/>
                <a:ea typeface="Calibri"/>
                <a:cs typeface="Calibri"/>
                <a:sym typeface="Calibri"/>
              </a:rPr>
              <a:t> Napa</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2 fatalities</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300 injuries</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2000 structures moderate to severe damage</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9 fires</a:t>
            </a:r>
            <a:endParaRPr sz="1200" b="0" i="0" u="none" strike="noStrike" cap="none" dirty="0">
              <a:solidFill>
                <a:schemeClr val="dk1"/>
              </a:solidFill>
              <a:latin typeface="Calibri"/>
              <a:ea typeface="Calibri"/>
              <a:cs typeface="Calibri"/>
              <a:sym typeface="Calibri"/>
            </a:endParaRPr>
          </a:p>
        </p:txBody>
      </p:sp>
      <p:sp>
        <p:nvSpPr>
          <p:cNvPr id="129" name="Shape 129"/>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4</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32868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8" name="Shape 128"/>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1</a:t>
            </a:r>
            <a:r>
              <a:rPr lang="en-US" sz="1200" b="0" i="0" u="none" strike="noStrike" cap="none" baseline="30000" dirty="0">
                <a:solidFill>
                  <a:schemeClr val="dk1"/>
                </a:solidFill>
                <a:latin typeface="Calibri"/>
                <a:ea typeface="Calibri"/>
                <a:cs typeface="Calibri"/>
                <a:sym typeface="Calibri"/>
              </a:rPr>
              <a:t>st</a:t>
            </a:r>
            <a:r>
              <a:rPr lang="en-US" sz="1200" b="0" i="0" u="none" strike="noStrike" cap="none" dirty="0">
                <a:solidFill>
                  <a:schemeClr val="dk1"/>
                </a:solidFill>
                <a:latin typeface="Calibri"/>
                <a:ea typeface="Calibri"/>
                <a:cs typeface="Calibri"/>
                <a:sym typeface="Calibri"/>
              </a:rPr>
              <a:t> </a:t>
            </a:r>
            <a:r>
              <a:rPr lang="en-US" sz="1200" b="0" i="0" u="none" strike="noStrike" cap="none" dirty="0" err="1">
                <a:solidFill>
                  <a:schemeClr val="dk1"/>
                </a:solidFill>
                <a:latin typeface="Calibri"/>
                <a:ea typeface="Calibri"/>
                <a:cs typeface="Calibri"/>
                <a:sym typeface="Calibri"/>
              </a:rPr>
              <a:t>shakemap</a:t>
            </a:r>
            <a:r>
              <a:rPr lang="en-US" sz="1200" b="0" i="0" u="none" strike="noStrike" cap="none" dirty="0">
                <a:solidFill>
                  <a:schemeClr val="dk1"/>
                </a:solidFill>
                <a:latin typeface="Calibri"/>
                <a:ea typeface="Calibri"/>
                <a:cs typeface="Calibri"/>
                <a:sym typeface="Calibri"/>
              </a:rPr>
              <a:t> issued 4 minutes after the earthquake</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First </a:t>
            </a:r>
            <a:r>
              <a:rPr lang="en-US" sz="1200" b="0" i="0" u="none" strike="noStrike" cap="none" dirty="0" err="1">
                <a:solidFill>
                  <a:schemeClr val="dk1"/>
                </a:solidFill>
                <a:latin typeface="Calibri"/>
                <a:ea typeface="Calibri"/>
                <a:cs typeface="Calibri"/>
                <a:sym typeface="Calibri"/>
              </a:rPr>
              <a:t>ShakeCast</a:t>
            </a:r>
            <a:r>
              <a:rPr lang="en-US" sz="1200" b="0" i="0" u="none" strike="noStrike" cap="none" dirty="0">
                <a:solidFill>
                  <a:schemeClr val="dk1"/>
                </a:solidFill>
                <a:latin typeface="Calibri"/>
                <a:ea typeface="Calibri"/>
                <a:cs typeface="Calibri"/>
                <a:sym typeface="Calibri"/>
              </a:rPr>
              <a:t> was issued 11 minutes after the earthquake</a:t>
            </a:r>
          </a:p>
          <a:p>
            <a:pPr marL="0" marR="0" lvl="0" indent="0" algn="l" rtl="0">
              <a:spcBef>
                <a:spcPts val="0"/>
              </a:spcBef>
              <a:buSzPct val="25000"/>
              <a:buNone/>
            </a:pPr>
            <a:r>
              <a:rPr lang="en-US" sz="1200" b="0" i="0" u="none" strike="noStrike" cap="none" dirty="0" err="1">
                <a:solidFill>
                  <a:schemeClr val="dk1"/>
                </a:solidFill>
                <a:latin typeface="Calibri"/>
                <a:ea typeface="Calibri"/>
                <a:cs typeface="Calibri"/>
                <a:sym typeface="Calibri"/>
              </a:rPr>
              <a:t>Shakealert</a:t>
            </a:r>
            <a:r>
              <a:rPr lang="en-US" sz="1200" b="0" i="0" u="none" strike="noStrike" cap="none" dirty="0">
                <a:solidFill>
                  <a:schemeClr val="dk1"/>
                </a:solidFill>
                <a:latin typeface="Calibri"/>
                <a:ea typeface="Calibri"/>
                <a:cs typeface="Calibri"/>
                <a:sym typeface="Calibri"/>
              </a:rPr>
              <a:t> gave 5 seconds of warning in </a:t>
            </a:r>
            <a:r>
              <a:rPr lang="en-US" sz="1200" b="0" i="0" u="none" strike="noStrike" cap="none" dirty="0" err="1">
                <a:solidFill>
                  <a:schemeClr val="dk1"/>
                </a:solidFill>
                <a:latin typeface="Calibri"/>
                <a:ea typeface="Calibri"/>
                <a:cs typeface="Calibri"/>
                <a:sym typeface="Calibri"/>
              </a:rPr>
              <a:t>Berkely</a:t>
            </a:r>
            <a:endParaRPr lang="en-US"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9 second warning to San Francisco</a:t>
            </a:r>
          </a:p>
          <a:p>
            <a:pPr marL="0" marR="0" lvl="0" indent="0" algn="l" rtl="0">
              <a:spcBef>
                <a:spcPts val="0"/>
              </a:spcBef>
              <a:buSzPct val="25000"/>
              <a:buNone/>
            </a:pPr>
            <a:endParaRPr lang="en-US" sz="1200" b="1"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0" u="none" strike="noStrike" kern="1200" cap="none" dirty="0">
                <a:solidFill>
                  <a:schemeClr val="dk1"/>
                </a:solidFill>
                <a:effectLst/>
                <a:latin typeface="Calibri"/>
                <a:ea typeface="Calibri"/>
                <a:cs typeface="Calibri"/>
                <a:sym typeface="Calibri"/>
              </a:rPr>
              <a:t>Napa — like Los Angeles — sits in a basin topped with soft soil, which can cause prolonged earthquake shaking.</a:t>
            </a:r>
            <a:endParaRPr lang="en-US" sz="1200" b="1"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lang="en-US" sz="1200" b="1"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1" i="0" u="none" strike="noStrike" cap="none" dirty="0" err="1">
                <a:solidFill>
                  <a:schemeClr val="dk1"/>
                </a:solidFill>
                <a:latin typeface="Calibri"/>
                <a:ea typeface="Calibri"/>
                <a:cs typeface="Calibri"/>
                <a:sym typeface="Calibri"/>
              </a:rPr>
              <a:t>Shakemap</a:t>
            </a:r>
            <a:r>
              <a:rPr lang="en-US" sz="1200" b="0" i="0" u="none" strike="noStrike" cap="none" dirty="0">
                <a:solidFill>
                  <a:schemeClr val="dk1"/>
                </a:solidFill>
                <a:latin typeface="Calibri"/>
                <a:ea typeface="Calibri"/>
                <a:cs typeface="Calibri"/>
                <a:sym typeface="Calibri"/>
              </a:rPr>
              <a:t> </a:t>
            </a: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representation of actual ground shaking </a:t>
            </a: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focuses on the ground shaking produced by the earthquake, vs. descriptive parameters – epicenter,  magnitude</a:t>
            </a: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kern="1200" cap="none" dirty="0">
                <a:solidFill>
                  <a:schemeClr val="dk1"/>
                </a:solidFill>
                <a:effectLst/>
                <a:latin typeface="Calibri"/>
                <a:ea typeface="Calibri"/>
                <a:cs typeface="Calibri"/>
                <a:sym typeface="Calibri"/>
              </a:rPr>
              <a:t>based on </a:t>
            </a:r>
            <a:r>
              <a:rPr lang="en-US" sz="1200" b="1" i="0" u="none" strike="noStrike" kern="1200" cap="none" dirty="0">
                <a:solidFill>
                  <a:schemeClr val="dk1"/>
                </a:solidFill>
                <a:effectLst/>
                <a:latin typeface="Calibri"/>
                <a:ea typeface="Calibri"/>
                <a:cs typeface="Calibri"/>
                <a:sym typeface="Calibri"/>
              </a:rPr>
              <a:t>point location measurements of the ground motion as recorded by seismometers</a:t>
            </a:r>
            <a:r>
              <a:rPr lang="en-US" sz="1200" b="0" i="0" u="none" strike="noStrike" kern="1200" cap="none" dirty="0">
                <a:solidFill>
                  <a:schemeClr val="dk1"/>
                </a:solidFill>
                <a:effectLst/>
                <a:latin typeface="Calibri"/>
                <a:ea typeface="Calibri"/>
                <a:cs typeface="Calibri"/>
                <a:sym typeface="Calibri"/>
              </a:rPr>
              <a:t>, </a:t>
            </a:r>
          </a:p>
          <a:p>
            <a:pPr marL="0" marR="0" lvl="0" indent="0" algn="l" defTabSz="914400" rtl="0" eaLnBrk="1" fontAlgn="auto" latinLnBrk="0" hangingPunct="1">
              <a:lnSpc>
                <a:spcPct val="100000"/>
              </a:lnSpc>
              <a:spcBef>
                <a:spcPts val="0"/>
              </a:spcBef>
              <a:spcAft>
                <a:spcPts val="0"/>
              </a:spcAft>
              <a:buClrTx/>
              <a:buSzPct val="25000"/>
              <a:buFontTx/>
              <a:buNone/>
              <a:tabLst/>
              <a:defRPr/>
            </a:pPr>
            <a:endParaRPr lang="en-US" sz="1200" b="0" i="0" u="none" strike="noStrike" kern="1200"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kern="1200" cap="none" dirty="0">
                <a:solidFill>
                  <a:schemeClr val="dk1"/>
                </a:solidFill>
                <a:effectLst/>
                <a:latin typeface="Calibri"/>
                <a:ea typeface="Calibri"/>
                <a:cs typeface="Calibri"/>
                <a:sym typeface="Calibri"/>
              </a:rPr>
              <a:t>	and shaking intensity is estimated from these recordings by relating these recorded or interpolated ground motions to seismic intensity (for technical details, see </a:t>
            </a:r>
            <a:r>
              <a:rPr lang="en-US" sz="1200" b="0" i="0" u="none" strike="noStrike" kern="1200" cap="none" dirty="0">
                <a:solidFill>
                  <a:schemeClr val="dk1"/>
                </a:solidFill>
                <a:effectLst/>
                <a:latin typeface="Calibri"/>
                <a:ea typeface="Calibri"/>
                <a:cs typeface="Calibri"/>
                <a:sym typeface="Calibri"/>
                <a:hlinkClick r:id="rId3"/>
              </a:rPr>
              <a:t>Worden et al., 2010</a:t>
            </a:r>
            <a:r>
              <a:rPr lang="en-US" sz="1200" b="0" i="0" u="none" strike="noStrike" kern="1200" cap="none" dirty="0">
                <a:solidFill>
                  <a:schemeClr val="dk1"/>
                </a:solidFill>
                <a:effectLst/>
                <a:latin typeface="Calibri"/>
                <a:ea typeface="Calibri"/>
                <a:cs typeface="Calibri"/>
                <a:sym typeface="Calibri"/>
              </a:rPr>
              <a:t>). (2)</a:t>
            </a: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kern="1200" cap="none" dirty="0">
                <a:solidFill>
                  <a:schemeClr val="dk1"/>
                </a:solidFill>
                <a:effectLst/>
                <a:latin typeface="Calibri"/>
                <a:ea typeface="Calibri"/>
                <a:cs typeface="Calibri"/>
                <a:sym typeface="Calibri"/>
              </a:rPr>
              <a:t>The </a:t>
            </a:r>
            <a:r>
              <a:rPr lang="en-US" sz="1200" b="1" i="0" u="none" strike="noStrike" kern="1200" cap="none" dirty="0">
                <a:solidFill>
                  <a:schemeClr val="dk1"/>
                </a:solidFill>
                <a:effectLst/>
                <a:latin typeface="Calibri"/>
                <a:ea typeface="Calibri"/>
                <a:cs typeface="Calibri"/>
                <a:sym typeface="Calibri"/>
              </a:rPr>
              <a:t>effect of an earthquake </a:t>
            </a:r>
            <a:r>
              <a:rPr lang="en-US" sz="1200" b="0" i="0" u="none" strike="noStrike" kern="1200" cap="none" dirty="0">
                <a:solidFill>
                  <a:schemeClr val="dk1"/>
                </a:solidFill>
                <a:effectLst/>
                <a:latin typeface="Calibri"/>
                <a:ea typeface="Calibri"/>
                <a:cs typeface="Calibri"/>
                <a:sym typeface="Calibri"/>
              </a:rPr>
              <a:t>on the Earth's surface is </a:t>
            </a:r>
            <a:r>
              <a:rPr lang="en-US" sz="1200" b="1" i="0" u="none" strike="noStrike" kern="1200" cap="none" dirty="0">
                <a:solidFill>
                  <a:schemeClr val="dk1"/>
                </a:solidFill>
                <a:effectLst/>
                <a:latin typeface="Calibri"/>
                <a:ea typeface="Calibri"/>
                <a:cs typeface="Calibri"/>
                <a:sym typeface="Calibri"/>
              </a:rPr>
              <a:t>called the intensity</a:t>
            </a:r>
            <a:r>
              <a:rPr lang="en-US" sz="1200" b="0" i="0" u="none" strike="noStrike" kern="1200" cap="none" dirty="0">
                <a:solidFill>
                  <a:schemeClr val="dk1"/>
                </a:solidFill>
                <a:effectLst/>
                <a:latin typeface="Calibri"/>
                <a:ea typeface="Calibri"/>
                <a:cs typeface="Calibri"/>
                <a:sym typeface="Calibri"/>
              </a:rPr>
              <a:t>. The intensity scale consists of a series of certain key responses such as people awakening, movement of furniture, damage to chimneys, and finally - total destruction. Although numerous </a:t>
            </a:r>
            <a:r>
              <a:rPr lang="en-US" sz="1200" b="0" i="1" u="none" strike="noStrike" kern="1200" cap="none" dirty="0">
                <a:solidFill>
                  <a:schemeClr val="dk1"/>
                </a:solidFill>
                <a:effectLst/>
                <a:latin typeface="Calibri"/>
                <a:ea typeface="Calibri"/>
                <a:cs typeface="Calibri"/>
                <a:sym typeface="Calibri"/>
              </a:rPr>
              <a:t>intensity scales</a:t>
            </a:r>
            <a:r>
              <a:rPr lang="en-US" sz="1200" b="0" i="0" u="none" strike="noStrike" kern="1200" cap="none" dirty="0">
                <a:solidFill>
                  <a:schemeClr val="dk1"/>
                </a:solidFill>
                <a:effectLst/>
                <a:latin typeface="Calibri"/>
                <a:ea typeface="Calibri"/>
                <a:cs typeface="Calibri"/>
                <a:sym typeface="Calibri"/>
              </a:rPr>
              <a:t> have been developed over the last several hundred years to evaluate the effects of earthquakes, the one currently used in the United States is the Modified </a:t>
            </a:r>
            <a:r>
              <a:rPr lang="en-US" sz="1200" b="0" i="0" u="none" strike="noStrike" kern="1200" cap="none" dirty="0" err="1">
                <a:solidFill>
                  <a:schemeClr val="dk1"/>
                </a:solidFill>
                <a:effectLst/>
                <a:latin typeface="Calibri"/>
                <a:ea typeface="Calibri"/>
                <a:cs typeface="Calibri"/>
                <a:sym typeface="Calibri"/>
              </a:rPr>
              <a:t>Mercalli</a:t>
            </a:r>
            <a:r>
              <a:rPr lang="en-US" sz="1200" b="0" i="0" u="none" strike="noStrike" kern="1200" cap="none" dirty="0">
                <a:solidFill>
                  <a:schemeClr val="dk1"/>
                </a:solidFill>
                <a:effectLst/>
                <a:latin typeface="Calibri"/>
                <a:ea typeface="Calibri"/>
                <a:cs typeface="Calibri"/>
                <a:sym typeface="Calibri"/>
              </a:rPr>
              <a:t> (MM) Intensity Scale. It was developed in 1931 by the American seismologists Harry Wood and Frank Neumann. This scale, composed of increasing levels of intensity that range from imperceptible shaking to catastrophic destruction, is designated by Roman numerals. It does not have a mathematical basis; instead it is an arbitrary ranking based on observed effects</a:t>
            </a:r>
          </a:p>
          <a:p>
            <a:pPr marL="0" marR="0" lvl="0" indent="0" algn="l" rtl="0">
              <a:spcBef>
                <a:spcPts val="0"/>
              </a:spcBef>
              <a:buSzPct val="25000"/>
              <a:buNone/>
            </a:pPr>
            <a:endParaRPr lang="en-US" sz="1200" b="0"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range of ground shaking levels at sites throughout the region, depending on</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distance from the earthquake fault that rupture </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the rock and soil conditions at sites, </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and variations in the propagation of seismic waves due to structure of the Earth’s crust.(1)</a:t>
            </a:r>
          </a:p>
          <a:p>
            <a:pPr marL="0" marR="0" lvl="0" indent="0" algn="l" rtl="0">
              <a:spcBef>
                <a:spcPts val="0"/>
              </a:spcBef>
              <a:buSzPct val="25000"/>
              <a:buNone/>
            </a:pPr>
            <a:endParaRPr lang="en-US" sz="1200" b="1"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lang="en-US" sz="1200" b="0" i="0" u="none" strike="noStrike" kern="1200" cap="none" dirty="0">
              <a:solidFill>
                <a:schemeClr val="dk1"/>
              </a:solidFill>
              <a:effectLst/>
              <a:latin typeface="Calibri"/>
              <a:ea typeface="Calibri"/>
              <a:cs typeface="Calibri"/>
              <a:sym typeface="Calibri"/>
            </a:endParaRPr>
          </a:p>
          <a:p>
            <a:pPr marL="0" marR="0" lvl="0" indent="0" algn="l" rtl="0">
              <a:spcBef>
                <a:spcPts val="0"/>
              </a:spcBef>
              <a:buSzPct val="25000"/>
              <a:buNone/>
            </a:pPr>
            <a:r>
              <a:rPr lang="en-US" sz="1200" b="0" i="0" u="none" strike="noStrike" kern="1200" cap="none" dirty="0">
                <a:solidFill>
                  <a:schemeClr val="dk1"/>
                </a:solidFill>
                <a:effectLst/>
                <a:latin typeface="Calibri"/>
                <a:ea typeface="Calibri"/>
                <a:cs typeface="Calibri"/>
                <a:sym typeface="Calibri"/>
              </a:rPr>
              <a:t>Contours indicate intensities</a:t>
            </a:r>
          </a:p>
          <a:p>
            <a:pPr marL="0" marR="0" lvl="0" indent="0" algn="l" rtl="0">
              <a:spcBef>
                <a:spcPts val="0"/>
              </a:spcBef>
              <a:buSzPct val="25000"/>
              <a:buNone/>
            </a:pPr>
            <a:r>
              <a:rPr lang="en-US" sz="1200" b="0" i="0" u="none" strike="noStrike" kern="1200" cap="none" dirty="0">
                <a:solidFill>
                  <a:schemeClr val="dk1"/>
                </a:solidFill>
                <a:effectLst/>
                <a:latin typeface="Calibri"/>
                <a:ea typeface="Calibri"/>
                <a:cs typeface="Calibri"/>
                <a:sym typeface="Calibri"/>
              </a:rPr>
              <a:t>Colors – intensity value</a:t>
            </a:r>
          </a:p>
          <a:p>
            <a:pPr marL="0" marR="0" lvl="0" indent="0" algn="l" rtl="0">
              <a:spcBef>
                <a:spcPts val="0"/>
              </a:spcBef>
              <a:buSzPct val="25000"/>
              <a:buNone/>
            </a:pPr>
            <a:endParaRPr lang="en-US" sz="1200" b="1" i="1" u="none" strike="noStrike" cap="none" dirty="0">
              <a:solidFill>
                <a:schemeClr val="dk1"/>
              </a:solidFill>
              <a:latin typeface="Calibri"/>
              <a:ea typeface="Calibri"/>
              <a:cs typeface="Calibri"/>
              <a:sym typeface="Calibri"/>
            </a:endParaRPr>
          </a:p>
          <a:p>
            <a:endParaRPr lang="en-US" sz="1200" b="0" i="0" u="none" strike="noStrike" kern="1200" cap="none" dirty="0">
              <a:solidFill>
                <a:schemeClr val="dk1"/>
              </a:solidFill>
              <a:effectLst/>
              <a:latin typeface="Calibri"/>
              <a:cs typeface="Calibri"/>
              <a:sym typeface="Calibri"/>
            </a:endParaRPr>
          </a:p>
          <a:p>
            <a:r>
              <a:rPr lang="en-US" sz="1200" b="0" i="0" u="none" strike="noStrike" kern="1200" cap="none" dirty="0">
                <a:solidFill>
                  <a:schemeClr val="dk1"/>
                </a:solidFill>
                <a:effectLst/>
                <a:latin typeface="Calibri"/>
                <a:cs typeface="Calibri"/>
                <a:sym typeface="Calibri"/>
              </a:rPr>
              <a:t>https://earthquake.usgs.gov/learn/topics/mercalli.php</a:t>
            </a:r>
            <a:endParaRPr lang="en-US" dirty="0"/>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1 http://usgs.github.io/shakemap/introduction.html</a:t>
            </a: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2 https://earthquake.usgs.gov/data/dyfi/background.php</a:t>
            </a:r>
            <a:endParaRPr sz="1200" b="0"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p:txBody>
      </p:sp>
      <p:sp>
        <p:nvSpPr>
          <p:cNvPr id="129" name="Shape 129"/>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6</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21509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Huge at first but when </a:t>
            </a:r>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Calibri"/>
                <a:ea typeface="Calibri"/>
                <a:cs typeface="Calibri"/>
                <a:sym typeface="Calibri"/>
              </a:rPr>
              <a:t>10</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107018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156" name="Shape 15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5553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70269032"/>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80678257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22054882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0593228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0786877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701105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4390602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6808268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203560721"/>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796402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981544101"/>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56522171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375973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592648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337980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670797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76997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141579708"/>
      </p:ext>
    </p:extLst>
  </p:cSld>
  <p:clrMap bg1="dk1" tx1="lt1" bg2="dk2" tx2="lt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Lst>
  <p:hf sldNum="0"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image" Target="../media/image4.png"/><Relationship Id="rId7" Type="http://schemas.openxmlformats.org/officeDocument/2006/relationships/diagramColors" Target="../diagrams/colors1.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8.jpg"/><Relationship Id="rId4" Type="http://schemas.openxmlformats.org/officeDocument/2006/relationships/image" Target="../media/image7.gif"/></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80000"/>
                  <a:lumMod val="80000"/>
                </a:schemeClr>
                <a:schemeClr val="bg2">
                  <a:tint val="98000"/>
                </a:schemeClr>
              </a:duotone>
            </a:blip>
            <a:stretch/>
          </a:blipFill>
          <a:ln>
            <a:noFill/>
          </a:ln>
          <a:effectLst/>
        </p:spPr>
      </p:sp>
      <p:sp useBgFill="1">
        <p:nvSpPr>
          <p:cNvPr id="39" name="Rectangle 38">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bg2">
              <a:lumMod val="90000"/>
              <a:lumOff val="10000"/>
              <a:alpha val="90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5102375" y="1116221"/>
            <a:ext cx="6770864" cy="4625558"/>
          </a:xfrm>
          <a:effectLst/>
        </p:spPr>
        <p:txBody>
          <a:bodyPr vert="horz" lIns="91440" tIns="45720" rIns="91440" bIns="45720" rtlCol="0" anchor="ctr">
            <a:normAutofit/>
          </a:bodyPr>
          <a:lstStyle/>
          <a:p>
            <a:pPr algn="l"/>
            <a:r>
              <a:rPr lang="en-US" dirty="0"/>
              <a:t>maxrlnd.shinyapps.io/</a:t>
            </a:r>
            <a:r>
              <a:rPr lang="en-US" dirty="0" err="1"/>
              <a:t>MaxShiny</a:t>
            </a:r>
            <a:endParaRPr lang="en-US" dirty="0"/>
          </a:p>
        </p:txBody>
      </p:sp>
    </p:spTree>
    <p:extLst>
      <p:ext uri="{BB962C8B-B14F-4D97-AF65-F5344CB8AC3E}">
        <p14:creationId xmlns:p14="http://schemas.microsoft.com/office/powerpoint/2010/main" val="16664123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1731964"/>
            <a:ext cx="12192001" cy="5126036"/>
          </a:xfrm>
          <a:prstGeom prst="rect">
            <a:avLst/>
          </a:prstGeom>
          <a:effectLst>
            <a:innerShdw blurRad="63500" dist="50800" dir="16200000">
              <a:prstClr val="black">
                <a:alpha val="50000"/>
              </a:prstClr>
            </a:innerShdw>
          </a:effectLst>
        </p:spPr>
      </p:pic>
      <p:sp>
        <p:nvSpPr>
          <p:cNvPr id="2" name="Title 1"/>
          <p:cNvSpPr>
            <a:spLocks noGrp="1"/>
          </p:cNvSpPr>
          <p:nvPr>
            <p:ph type="title"/>
          </p:nvPr>
        </p:nvSpPr>
        <p:spPr>
          <a:xfrm>
            <a:off x="913795" y="609600"/>
            <a:ext cx="10353762" cy="970450"/>
          </a:xfrm>
        </p:spPr>
        <p:txBody>
          <a:bodyPr>
            <a:normAutofit/>
          </a:bodyPr>
          <a:lstStyle/>
          <a:p>
            <a:r>
              <a:rPr lang="en-US"/>
              <a:t>challenges</a:t>
            </a: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1573845533"/>
              </p:ext>
            </p:extLst>
          </p:nvPr>
        </p:nvGraphicFramePr>
        <p:xfrm>
          <a:off x="914400" y="1892830"/>
          <a:ext cx="10353675" cy="3898369"/>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5788491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964" r="2807" b="1446"/>
          <a:stretch/>
        </p:blipFill>
        <p:spPr>
          <a:xfrm>
            <a:off x="4639056" y="2"/>
            <a:ext cx="7552944" cy="6857998"/>
          </a:xfrm>
          <a:prstGeom prst="rect">
            <a:avLst/>
          </a:prstGeom>
        </p:spPr>
      </p:pic>
      <p:sp>
        <p:nvSpPr>
          <p:cNvPr id="2" name="Title 1"/>
          <p:cNvSpPr>
            <a:spLocks noGrp="1"/>
          </p:cNvSpPr>
          <p:nvPr>
            <p:ph type="title"/>
          </p:nvPr>
        </p:nvSpPr>
        <p:spPr>
          <a:xfrm>
            <a:off x="633743" y="965201"/>
            <a:ext cx="3413156" cy="4562472"/>
          </a:xfrm>
        </p:spPr>
        <p:txBody>
          <a:bodyPr anchor="t">
            <a:normAutofit/>
          </a:bodyPr>
          <a:lstStyle/>
          <a:p>
            <a:pPr algn="l"/>
            <a:r>
              <a:rPr lang="en-US" sz="3600"/>
              <a:t>conclusion</a:t>
            </a:r>
          </a:p>
        </p:txBody>
      </p:sp>
      <p:sp>
        <p:nvSpPr>
          <p:cNvPr id="3" name="Content Placeholder 2"/>
          <p:cNvSpPr>
            <a:spLocks noGrp="1"/>
          </p:cNvSpPr>
          <p:nvPr>
            <p:ph idx="1"/>
          </p:nvPr>
        </p:nvSpPr>
        <p:spPr>
          <a:xfrm>
            <a:off x="5148942" y="965200"/>
            <a:ext cx="6602333" cy="4562473"/>
          </a:xfrm>
        </p:spPr>
        <p:txBody>
          <a:bodyPr>
            <a:noAutofit/>
          </a:bodyPr>
          <a:lstStyle/>
          <a:p>
            <a:r>
              <a:rPr lang="en-US" sz="3200" dirty="0"/>
              <a:t>Twitter data not useful as a warning system</a:t>
            </a:r>
          </a:p>
          <a:p>
            <a:r>
              <a:rPr lang="en-US" sz="3200" dirty="0"/>
              <a:t>Twitter data can support post–earthquake assessments</a:t>
            </a:r>
          </a:p>
          <a:p>
            <a:r>
              <a:rPr lang="en-US" sz="3200" dirty="0"/>
              <a:t>Twitter is a tool for first responders</a:t>
            </a:r>
          </a:p>
          <a:p>
            <a:r>
              <a:rPr lang="en-US" sz="3200" dirty="0"/>
              <a:t>Unknown potential of text analytics</a:t>
            </a:r>
          </a:p>
          <a:p>
            <a:r>
              <a:rPr lang="en-US" sz="3200" dirty="0"/>
              <a:t>Shiny and Leaflet are AWESOME </a:t>
            </a:r>
          </a:p>
        </p:txBody>
      </p:sp>
    </p:spTree>
    <p:extLst>
      <p:ext uri="{BB962C8B-B14F-4D97-AF65-F5344CB8AC3E}">
        <p14:creationId xmlns:p14="http://schemas.microsoft.com/office/powerpoint/2010/main" val="7502562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63" name="Rectangle 16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3">
              <a:duotone>
                <a:schemeClr val="bg2">
                  <a:shade val="80000"/>
                  <a:lumMod val="80000"/>
                </a:schemeClr>
                <a:schemeClr val="bg2">
                  <a:tint val="98000"/>
                </a:schemeClr>
              </a:duotone>
            </a:blip>
            <a:stretch/>
          </a:blipFill>
          <a:ln>
            <a:noFill/>
          </a:ln>
          <a:effectLst/>
        </p:spPr>
      </p:sp>
      <p:sp useBgFill="1">
        <p:nvSpPr>
          <p:cNvPr id="101" name="Rectangle 100">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3" name="Rectangle 102">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bg2">
              <a:lumMod val="90000"/>
              <a:lumOff val="10000"/>
              <a:alpha val="90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8" name="Shape 158"/>
          <p:cNvSpPr txBox="1">
            <a:spLocks noGrp="1"/>
          </p:cNvSpPr>
          <p:nvPr>
            <p:ph type="ctrTitle" idx="4294967295"/>
          </p:nvPr>
        </p:nvSpPr>
        <p:spPr>
          <a:xfrm>
            <a:off x="5179157" y="1099456"/>
            <a:ext cx="6243636" cy="4625558"/>
          </a:xfrm>
          <a:prstGeom prst="rect">
            <a:avLst/>
          </a:prstGeom>
          <a:effectLst/>
        </p:spPr>
        <p:txBody>
          <a:bodyPr vert="horz" lIns="91440" tIns="45720" rIns="91440" bIns="45720" rtlCol="0" anchor="ctr" anchorCtr="0">
            <a:normAutofit/>
          </a:bodyPr>
          <a:lstStyle/>
          <a:p>
            <a:pPr marL="0" marR="0" lvl="0" indent="0" algn="l">
              <a:buClr>
                <a:schemeClr val="dk1"/>
              </a:buClr>
              <a:buSzPct val="25000"/>
            </a:pPr>
            <a:r>
              <a:rPr lang="en-US" sz="5400" dirty="0">
                <a:cs typeface="Calibri"/>
                <a:sym typeface="Calibri"/>
              </a:rPr>
              <a:t>questions </a:t>
            </a:r>
            <a:endParaRPr lang="en-US" sz="5400" b="0" i="0" u="none" strike="noStrike" cap="none" dirty="0">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cxnSp>
        <p:nvCxnSpPr>
          <p:cNvPr id="106" name="Straight Connector 101">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605" y="2057399"/>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96" name="Shape 96"/>
          <p:cNvSpPr txBox="1">
            <a:spLocks noGrp="1"/>
          </p:cNvSpPr>
          <p:nvPr>
            <p:ph type="ctrTitle"/>
          </p:nvPr>
        </p:nvSpPr>
        <p:spPr>
          <a:xfrm>
            <a:off x="5139236" y="1097280"/>
            <a:ext cx="6043875" cy="4626864"/>
          </a:xfrm>
        </p:spPr>
        <p:txBody>
          <a:bodyPr anchor="ctr">
            <a:normAutofit/>
          </a:bodyPr>
          <a:lstStyle/>
          <a:p>
            <a:pPr lvl="0" algn="l"/>
            <a:r>
              <a:rPr lang="en-US" dirty="0">
                <a:sym typeface="Calibri"/>
              </a:rPr>
              <a:t>Role of Twitter data </a:t>
            </a:r>
            <a:br>
              <a:rPr lang="en-US" dirty="0">
                <a:sym typeface="Calibri"/>
              </a:rPr>
            </a:br>
            <a:r>
              <a:rPr lang="en-US" dirty="0">
                <a:sym typeface="Calibri"/>
              </a:rPr>
              <a:t>in earthquake analysis</a:t>
            </a:r>
            <a:endParaRPr lang="en-US">
              <a:sym typeface="Calibri"/>
            </a:endParaRPr>
          </a:p>
        </p:txBody>
      </p:sp>
      <p:sp>
        <p:nvSpPr>
          <p:cNvPr id="97" name="Shape 97"/>
          <p:cNvSpPr txBox="1">
            <a:spLocks noGrp="1"/>
          </p:cNvSpPr>
          <p:nvPr>
            <p:ph type="subTitle" idx="1"/>
          </p:nvPr>
        </p:nvSpPr>
        <p:spPr>
          <a:xfrm>
            <a:off x="913795" y="1097280"/>
            <a:ext cx="3256177" cy="4626863"/>
          </a:xfrm>
        </p:spPr>
        <p:txBody>
          <a:bodyPr anchor="ctr">
            <a:normAutofit/>
          </a:bodyPr>
          <a:lstStyle/>
          <a:p>
            <a:pPr lvl="0" algn="r"/>
            <a:r>
              <a:rPr lang="en-US">
                <a:sym typeface="Calibri"/>
              </a:rPr>
              <a:t>Max Roland</a:t>
            </a:r>
          </a:p>
          <a:p>
            <a:pPr lvl="0" algn="r"/>
            <a:r>
              <a:rPr lang="en-US">
                <a:sym typeface="Calibri"/>
              </a:rPr>
              <a:t>Kristin Robinson</a:t>
            </a:r>
          </a:p>
          <a:p>
            <a:pPr lvl="0" algn="r"/>
            <a:endParaRPr lang="en-US">
              <a:sym typeface="Calibri"/>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5" name="Shape 105"/>
          <p:cNvSpPr txBox="1">
            <a:spLocks noGrp="1"/>
          </p:cNvSpPr>
          <p:nvPr>
            <p:ph type="body" idx="1"/>
          </p:nvPr>
        </p:nvSpPr>
        <p:spPr/>
        <p:txBody>
          <a:bodyPr>
            <a:normAutofit fontScale="92500" lnSpcReduction="10000"/>
          </a:bodyPr>
          <a:lstStyle/>
          <a:p>
            <a:pPr lvl="0"/>
            <a:r>
              <a:rPr lang="en-US" sz="3600" dirty="0">
                <a:solidFill>
                  <a:schemeClr val="tx1"/>
                </a:solidFill>
                <a:sym typeface="Calibri"/>
              </a:rPr>
              <a:t>Max</a:t>
            </a:r>
          </a:p>
        </p:txBody>
      </p:sp>
      <p:sp>
        <p:nvSpPr>
          <p:cNvPr id="3" name="Content Placeholder 2"/>
          <p:cNvSpPr>
            <a:spLocks noGrp="1"/>
          </p:cNvSpPr>
          <p:nvPr>
            <p:ph sz="half" idx="2"/>
          </p:nvPr>
        </p:nvSpPr>
        <p:spPr/>
        <p:txBody>
          <a:bodyPr>
            <a:normAutofit fontScale="47500" lnSpcReduction="20000"/>
          </a:bodyPr>
          <a:lstStyle/>
          <a:p>
            <a:pPr>
              <a:lnSpc>
                <a:spcPct val="150000"/>
              </a:lnSpc>
            </a:pPr>
            <a:r>
              <a:rPr lang="en-US" sz="4600"/>
              <a:t>University of Colorado</a:t>
            </a:r>
          </a:p>
          <a:p>
            <a:pPr lvl="1">
              <a:lnSpc>
                <a:spcPct val="150000"/>
              </a:lnSpc>
            </a:pPr>
            <a:r>
              <a:rPr lang="en-US" sz="4000">
                <a:solidFill>
                  <a:schemeClr val="tx1"/>
                </a:solidFill>
              </a:rPr>
              <a:t>Geography - GIS Major</a:t>
            </a:r>
            <a:endParaRPr lang="en-US"/>
          </a:p>
          <a:p>
            <a:pPr>
              <a:lnSpc>
                <a:spcPct val="150000"/>
              </a:lnSpc>
            </a:pPr>
            <a:r>
              <a:rPr lang="en-US" sz="4600"/>
              <a:t>EarthLab Research Assistant</a:t>
            </a:r>
          </a:p>
          <a:p>
            <a:pPr marL="635000" lvl="1" indent="0">
              <a:lnSpc>
                <a:spcPct val="150000"/>
              </a:lnSpc>
              <a:buFont typeface="Arial"/>
              <a:buNone/>
            </a:pPr>
            <a:r>
              <a:rPr lang="en-US" sz="4000">
                <a:solidFill>
                  <a:schemeClr val="tx1"/>
                </a:solidFill>
              </a:rPr>
              <a:t>Research into large scale natural hazard events and mitigation</a:t>
            </a:r>
          </a:p>
          <a:p>
            <a:pPr marL="177800" indent="0">
              <a:lnSpc>
                <a:spcPct val="150000"/>
              </a:lnSpc>
              <a:buFont typeface="Arial"/>
              <a:buNone/>
            </a:pPr>
            <a:r>
              <a:rPr lang="en-US" sz="5100"/>
              <a:t>@Maxrlnd</a:t>
            </a:r>
            <a:endParaRPr lang="en-US" sz="5100" dirty="0"/>
          </a:p>
        </p:txBody>
      </p:sp>
      <p:sp>
        <p:nvSpPr>
          <p:cNvPr id="106" name="Shape 106"/>
          <p:cNvSpPr txBox="1">
            <a:spLocks noGrp="1"/>
          </p:cNvSpPr>
          <p:nvPr>
            <p:ph type="body" sz="quarter" idx="3"/>
          </p:nvPr>
        </p:nvSpPr>
        <p:spPr/>
        <p:txBody>
          <a:bodyPr>
            <a:normAutofit fontScale="92500" lnSpcReduction="10000"/>
          </a:bodyPr>
          <a:lstStyle/>
          <a:p>
            <a:pPr lvl="0"/>
            <a:r>
              <a:rPr lang="en-US" sz="3600" dirty="0">
                <a:solidFill>
                  <a:schemeClr val="tx1"/>
                </a:solidFill>
                <a:sym typeface="Calibri"/>
              </a:rPr>
              <a:t>Kristin</a:t>
            </a:r>
          </a:p>
        </p:txBody>
      </p:sp>
      <p:sp>
        <p:nvSpPr>
          <p:cNvPr id="4" name="Content Placeholder 3"/>
          <p:cNvSpPr>
            <a:spLocks noGrp="1"/>
          </p:cNvSpPr>
          <p:nvPr>
            <p:ph sz="quarter" idx="4"/>
          </p:nvPr>
        </p:nvSpPr>
        <p:spPr/>
        <p:txBody>
          <a:bodyPr>
            <a:normAutofit fontScale="47500" lnSpcReduction="20000"/>
          </a:bodyPr>
          <a:lstStyle/>
          <a:p>
            <a:pPr>
              <a:lnSpc>
                <a:spcPct val="150000"/>
              </a:lnSpc>
            </a:pPr>
            <a:r>
              <a:rPr lang="en-US" sz="4600" dirty="0"/>
              <a:t>University of Colorado</a:t>
            </a:r>
          </a:p>
          <a:p>
            <a:pPr lvl="1">
              <a:lnSpc>
                <a:spcPct val="150000"/>
              </a:lnSpc>
            </a:pPr>
            <a:r>
              <a:rPr lang="en-US" sz="4000" dirty="0">
                <a:solidFill>
                  <a:schemeClr val="tx1"/>
                </a:solidFill>
              </a:rPr>
              <a:t>Computer Science Major</a:t>
            </a:r>
            <a:endParaRPr lang="en-US" dirty="0"/>
          </a:p>
          <a:p>
            <a:pPr>
              <a:lnSpc>
                <a:spcPct val="150000"/>
              </a:lnSpc>
            </a:pPr>
            <a:r>
              <a:rPr lang="en-US" sz="4600" dirty="0"/>
              <a:t>LEGO Head of Digital Analytics</a:t>
            </a:r>
          </a:p>
          <a:p>
            <a:pPr marL="635000" lvl="1" indent="0">
              <a:lnSpc>
                <a:spcPct val="150000"/>
              </a:lnSpc>
              <a:buFont typeface="Arial"/>
              <a:buNone/>
            </a:pPr>
            <a:r>
              <a:rPr lang="en-US" sz="4000" dirty="0">
                <a:solidFill>
                  <a:schemeClr val="tx1"/>
                </a:solidFill>
              </a:rPr>
              <a:t>Analysis of consumer data from digital content</a:t>
            </a:r>
          </a:p>
          <a:p>
            <a:pPr marL="177800" indent="0">
              <a:lnSpc>
                <a:spcPct val="150000"/>
              </a:lnSpc>
              <a:buFont typeface="Arial"/>
              <a:buNone/>
            </a:pPr>
            <a:r>
              <a:rPr lang="en-US" sz="5100" dirty="0"/>
              <a:t>@</a:t>
            </a:r>
            <a:r>
              <a:rPr lang="en-US" sz="5100" dirty="0" err="1"/>
              <a:t>Kristin_CUBoulder</a:t>
            </a:r>
            <a:endParaRPr lang="en-US" dirty="0"/>
          </a:p>
        </p:txBody>
      </p:sp>
      <p:sp>
        <p:nvSpPr>
          <p:cNvPr id="13" name="Shape 103"/>
          <p:cNvSpPr txBox="1">
            <a:spLocks/>
          </p:cNvSpPr>
          <p:nvPr/>
        </p:nvSpPr>
        <p:spPr>
          <a:xfrm>
            <a:off x="5519469" y="1910069"/>
            <a:ext cx="5181600" cy="4351200"/>
          </a:xfrm>
          <a:prstGeom prst="rect">
            <a:avLst/>
          </a:prstGeom>
          <a:noFill/>
          <a:ln>
            <a:noFill/>
          </a:ln>
          <a:effectLst>
            <a:outerShdw blurRad="25400" dir="17880000">
              <a:srgbClr val="000000">
                <a:alpha val="46000"/>
              </a:srgbClr>
            </a:outerShdw>
          </a:effectLst>
        </p:spPr>
        <p:txBody>
          <a:bodyPr vert="horz" lIns="91425" tIns="91425" rIns="91425" bIns="91425" rtlCol="0" anchor="t" anchorCtr="0">
            <a:normAutofit/>
          </a:bodyPr>
          <a:lstStyle>
            <a:lvl1pPr marL="228600" marR="0" lvl="0" indent="-50800" algn="l" defTabSz="457200" rtl="0" eaLnBrk="1" latinLnBrk="0" hangingPunct="1">
              <a:lnSpc>
                <a:spcPct val="90000"/>
              </a:lnSpc>
              <a:spcBef>
                <a:spcPts val="1000"/>
              </a:spcBef>
              <a:spcAft>
                <a:spcPts val="600"/>
              </a:spcAft>
              <a:buClr>
                <a:schemeClr val="dk1"/>
              </a:buClr>
              <a:buSzPct val="100000"/>
              <a:buFont typeface="Arial"/>
              <a:buChar char="•"/>
              <a:defRPr sz="2800" b="0" i="0" u="none" strike="noStrike" kern="1200" cap="none">
                <a:ln>
                  <a:solidFill>
                    <a:schemeClr val="bg1">
                      <a:lumMod val="75000"/>
                      <a:lumOff val="25000"/>
                      <a:alpha val="10000"/>
                    </a:schemeClr>
                  </a:solidFill>
                </a:ln>
                <a:solidFill>
                  <a:schemeClr val="tx1"/>
                </a:solidFill>
                <a:effectLst>
                  <a:outerShdw blurRad="9525" dist="25400" dir="14640000" algn="tl" rotWithShape="0">
                    <a:schemeClr val="bg1">
                      <a:alpha val="30000"/>
                    </a:schemeClr>
                  </a:outerShdw>
                </a:effectLst>
                <a:latin typeface="Calibri"/>
                <a:ea typeface="Calibri"/>
                <a:cs typeface="Calibri"/>
                <a:sym typeface="Calibri"/>
              </a:defRPr>
            </a:lvl1pPr>
            <a:lvl2pPr marL="685800" marR="0" lvl="1" indent="-76200" algn="l" defTabSz="457200" rtl="0" eaLnBrk="1" latinLnBrk="0" hangingPunct="1">
              <a:lnSpc>
                <a:spcPct val="90000"/>
              </a:lnSpc>
              <a:spcBef>
                <a:spcPts val="500"/>
              </a:spcBef>
              <a:spcAft>
                <a:spcPts val="600"/>
              </a:spcAft>
              <a:buClr>
                <a:schemeClr val="dk1"/>
              </a:buClr>
              <a:buSzPct val="100000"/>
              <a:buFont typeface="Arial"/>
              <a:buChar char="•"/>
              <a:defRPr sz="24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2pPr>
            <a:lvl3pPr marL="1143000" marR="0" lvl="2" indent="-101600" algn="l" defTabSz="457200" rtl="0" eaLnBrk="1" latinLnBrk="0" hangingPunct="1">
              <a:lnSpc>
                <a:spcPct val="90000"/>
              </a:lnSpc>
              <a:spcBef>
                <a:spcPts val="500"/>
              </a:spcBef>
              <a:spcAft>
                <a:spcPts val="600"/>
              </a:spcAft>
              <a:buClr>
                <a:schemeClr val="dk1"/>
              </a:buClr>
              <a:buSzPct val="100000"/>
              <a:buFont typeface="Arial"/>
              <a:buChar char="•"/>
              <a:defRPr sz="20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3pPr>
            <a:lvl4pPr marL="1600200" marR="0" lvl="3"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4pPr>
            <a:lvl5pPr marL="2057400" marR="0" lvl="4"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5pPr>
            <a:lvl6pPr marL="2514600" marR="0" lvl="5"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6pPr>
            <a:lvl7pPr marL="2971800" marR="0" lvl="6"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7pPr>
            <a:lvl8pPr marL="3429000" marR="0" lvl="7"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8pPr>
            <a:lvl9pPr marL="3886200" marR="0" lvl="8"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9pPr>
          </a:lstStyle>
          <a:p>
            <a:pPr>
              <a:lnSpc>
                <a:spcPct val="150000"/>
              </a:lnSpc>
            </a:pPr>
            <a:endParaRPr lang="en-US" sz="5100" dirty="0"/>
          </a:p>
        </p:txBody>
      </p:sp>
      <p:sp>
        <p:nvSpPr>
          <p:cNvPr id="6" name="Shape 103"/>
          <p:cNvSpPr txBox="1">
            <a:spLocks/>
          </p:cNvSpPr>
          <p:nvPr/>
        </p:nvSpPr>
        <p:spPr>
          <a:xfrm>
            <a:off x="543268" y="1825625"/>
            <a:ext cx="5181600" cy="4351200"/>
          </a:xfrm>
          <a:prstGeom prst="rect">
            <a:avLst/>
          </a:prstGeom>
          <a:noFill/>
          <a:ln>
            <a:noFill/>
          </a:ln>
          <a:effectLst>
            <a:outerShdw blurRad="25400" dir="17880000">
              <a:srgbClr val="000000">
                <a:alpha val="46000"/>
              </a:srgbClr>
            </a:outerShdw>
          </a:effectLst>
        </p:spPr>
        <p:txBody>
          <a:bodyPr vert="horz" lIns="91425" tIns="91425" rIns="91425" bIns="91425" rtlCol="0" anchor="t" anchorCtr="0">
            <a:normAutofit/>
          </a:bodyPr>
          <a:lstStyle>
            <a:lvl1pPr marL="228600" marR="0" lvl="0" indent="-50800" algn="l" defTabSz="457200" rtl="0" eaLnBrk="1" latinLnBrk="0" hangingPunct="1">
              <a:lnSpc>
                <a:spcPct val="90000"/>
              </a:lnSpc>
              <a:spcBef>
                <a:spcPts val="1000"/>
              </a:spcBef>
              <a:spcAft>
                <a:spcPts val="600"/>
              </a:spcAft>
              <a:buClr>
                <a:schemeClr val="dk1"/>
              </a:buClr>
              <a:buSzPct val="100000"/>
              <a:buFont typeface="Arial"/>
              <a:buChar char="•"/>
              <a:defRPr sz="2800" b="0" i="0" u="none" strike="noStrike" kern="1200" cap="none">
                <a:ln>
                  <a:solidFill>
                    <a:schemeClr val="bg1">
                      <a:lumMod val="75000"/>
                      <a:lumOff val="25000"/>
                      <a:alpha val="10000"/>
                    </a:schemeClr>
                  </a:solidFill>
                </a:ln>
                <a:solidFill>
                  <a:schemeClr val="tx1"/>
                </a:solidFill>
                <a:effectLst>
                  <a:outerShdw blurRad="9525" dist="25400" dir="14640000" algn="tl" rotWithShape="0">
                    <a:schemeClr val="bg1">
                      <a:alpha val="30000"/>
                    </a:schemeClr>
                  </a:outerShdw>
                </a:effectLst>
                <a:latin typeface="Calibri"/>
                <a:ea typeface="Calibri"/>
                <a:cs typeface="Calibri"/>
                <a:sym typeface="Calibri"/>
              </a:defRPr>
            </a:lvl1pPr>
            <a:lvl2pPr marL="685800" marR="0" lvl="1" indent="-76200" algn="l" defTabSz="457200" rtl="0" eaLnBrk="1" latinLnBrk="0" hangingPunct="1">
              <a:lnSpc>
                <a:spcPct val="90000"/>
              </a:lnSpc>
              <a:spcBef>
                <a:spcPts val="500"/>
              </a:spcBef>
              <a:spcAft>
                <a:spcPts val="600"/>
              </a:spcAft>
              <a:buClr>
                <a:schemeClr val="dk1"/>
              </a:buClr>
              <a:buSzPct val="100000"/>
              <a:buFont typeface="Arial"/>
              <a:buChar char="•"/>
              <a:defRPr sz="24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2pPr>
            <a:lvl3pPr marL="1143000" marR="0" lvl="2" indent="-101600" algn="l" defTabSz="457200" rtl="0" eaLnBrk="1" latinLnBrk="0" hangingPunct="1">
              <a:lnSpc>
                <a:spcPct val="90000"/>
              </a:lnSpc>
              <a:spcBef>
                <a:spcPts val="500"/>
              </a:spcBef>
              <a:spcAft>
                <a:spcPts val="600"/>
              </a:spcAft>
              <a:buClr>
                <a:schemeClr val="dk1"/>
              </a:buClr>
              <a:buSzPct val="100000"/>
              <a:buFont typeface="Arial"/>
              <a:buChar char="•"/>
              <a:defRPr sz="20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3pPr>
            <a:lvl4pPr marL="1600200" marR="0" lvl="3"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4pPr>
            <a:lvl5pPr marL="2057400" marR="0" lvl="4"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5pPr>
            <a:lvl6pPr marL="2514600" marR="0" lvl="5"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6pPr>
            <a:lvl7pPr marL="2971800" marR="0" lvl="6"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7pPr>
            <a:lvl8pPr marL="3429000" marR="0" lvl="7"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8pPr>
            <a:lvl9pPr marL="3886200" marR="0" lvl="8" indent="-114300" algn="l" defTabSz="457200" rtl="0" eaLnBrk="1" latinLnBrk="0" hangingPunct="1">
              <a:lnSpc>
                <a:spcPct val="90000"/>
              </a:lnSpc>
              <a:spcBef>
                <a:spcPts val="500"/>
              </a:spcBef>
              <a:spcAft>
                <a:spcPts val="600"/>
              </a:spcAft>
              <a:buClr>
                <a:schemeClr val="dk1"/>
              </a:buClr>
              <a:buSzPct val="100000"/>
              <a:buFont typeface="Arial"/>
              <a:buChar char="•"/>
              <a:defRPr sz="1800" b="0" i="0" u="none" strike="noStrike" kern="1200" cap="none">
                <a:ln>
                  <a:solidFill>
                    <a:schemeClr val="bg1">
                      <a:lumMod val="75000"/>
                      <a:lumOff val="25000"/>
                      <a:alpha val="10000"/>
                    </a:schemeClr>
                  </a:solidFill>
                </a:ln>
                <a:solidFill>
                  <a:schemeClr val="dk1"/>
                </a:solidFill>
                <a:effectLst>
                  <a:outerShdw blurRad="9525" dist="25400" dir="14640000" algn="tl" rotWithShape="0">
                    <a:schemeClr val="bg1">
                      <a:alpha val="30000"/>
                    </a:schemeClr>
                  </a:outerShdw>
                </a:effectLst>
                <a:latin typeface="Calibri"/>
                <a:ea typeface="Calibri"/>
                <a:cs typeface="Calibri"/>
                <a:sym typeface="Calibri"/>
              </a:defRPr>
            </a:lvl9pPr>
          </a:lstStyle>
          <a:p>
            <a:pPr>
              <a:lnSpc>
                <a:spcPct val="150000"/>
              </a:lnSpc>
            </a:pPr>
            <a:endParaRPr lang="en-US" sz="5100" dirty="0"/>
          </a:p>
        </p:txBody>
      </p:sp>
    </p:spTree>
    <p:extLst>
      <p:ext uri="{BB962C8B-B14F-4D97-AF65-F5344CB8AC3E}">
        <p14:creationId xmlns:p14="http://schemas.microsoft.com/office/powerpoint/2010/main" val="41920442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1" name="Shape 138"/>
          <p:cNvSpPr txBox="1">
            <a:spLocks noGrp="1"/>
          </p:cNvSpPr>
          <p:nvPr>
            <p:ph type="title"/>
          </p:nvPr>
        </p:nvSpPr>
        <p:spPr>
          <a:xfrm>
            <a:off x="7865806" y="2194560"/>
            <a:ext cx="4001729" cy="1739347"/>
          </a:xfrm>
        </p:spPr>
        <p:txBody>
          <a:bodyPr vert="horz" lIns="91440" tIns="45720" rIns="91440" bIns="45720" rtlCol="0" anchor="ctr">
            <a:normAutofit/>
          </a:bodyPr>
          <a:lstStyle/>
          <a:p>
            <a:pPr lvl="0" algn="ctr">
              <a:lnSpc>
                <a:spcPct val="80000"/>
              </a:lnSpc>
            </a:pPr>
            <a:r>
              <a:rPr lang="en-US" sz="4800" spc="150" dirty="0">
                <a:sym typeface="Calibri"/>
              </a:rPr>
              <a:t>area of interest</a:t>
            </a:r>
          </a:p>
        </p:txBody>
      </p:sp>
      <p:pic>
        <p:nvPicPr>
          <p:cNvPr id="3" name="Picture 2"/>
          <p:cNvPicPr>
            <a:picLocks noChangeAspect="1"/>
          </p:cNvPicPr>
          <p:nvPr/>
        </p:nvPicPr>
        <p:blipFill rotWithShape="1">
          <a:blip r:embed="rId3"/>
          <a:srcRect l="34802" t="13909" r="14479"/>
          <a:stretch/>
        </p:blipFill>
        <p:spPr>
          <a:xfrm>
            <a:off x="0" y="11724"/>
            <a:ext cx="7170474" cy="6846276"/>
          </a:xfrm>
          <a:prstGeom prst="rect">
            <a:avLst/>
          </a:prstGeom>
        </p:spPr>
      </p:pic>
    </p:spTree>
    <p:extLst>
      <p:ext uri="{BB962C8B-B14F-4D97-AF65-F5344CB8AC3E}">
        <p14:creationId xmlns:p14="http://schemas.microsoft.com/office/powerpoint/2010/main" val="1019169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Rectangle 29"/>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80000"/>
                  <a:lumMod val="80000"/>
                </a:schemeClr>
                <a:schemeClr val="bg2">
                  <a:tint val="98000"/>
                </a:schemeClr>
              </a:duotone>
            </a:blip>
            <a:stretch/>
          </a:blipFill>
          <a:ln>
            <a:noFill/>
          </a:ln>
          <a:effectLst/>
        </p:spPr>
      </p:sp>
      <p:pic>
        <p:nvPicPr>
          <p:cNvPr id="36" name="Picture 31"/>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501468" y="1"/>
            <a:ext cx="4690532" cy="6858000"/>
          </a:xfrm>
          <a:prstGeom prst="rect">
            <a:avLst/>
          </a:prstGeom>
        </p:spPr>
      </p:pic>
      <p:sp>
        <p:nvSpPr>
          <p:cNvPr id="34" name="Rectangle 3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78736" y="0"/>
            <a:ext cx="4513264"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Content Placeholder 4"/>
          <p:cNvPicPr>
            <a:picLocks noChangeAspect="1"/>
          </p:cNvPicPr>
          <p:nvPr/>
        </p:nvPicPr>
        <p:blipFill>
          <a:blip r:embed="rId4"/>
          <a:stretch>
            <a:fillRect/>
          </a:stretch>
        </p:blipFill>
        <p:spPr>
          <a:xfrm>
            <a:off x="8617398" y="640079"/>
            <a:ext cx="2628053" cy="2628053"/>
          </a:xfrm>
          <a:prstGeom prst="rect">
            <a:avLst/>
          </a:prstGeom>
        </p:spPr>
      </p:pic>
      <p:pic>
        <p:nvPicPr>
          <p:cNvPr id="22" name="Content Placeholder 5"/>
          <p:cNvPicPr>
            <a:picLocks noChangeAspect="1"/>
          </p:cNvPicPr>
          <p:nvPr/>
        </p:nvPicPr>
        <p:blipFill>
          <a:blip r:embed="rId5"/>
          <a:stretch>
            <a:fillRect/>
          </a:stretch>
        </p:blipFill>
        <p:spPr>
          <a:xfrm>
            <a:off x="9050368" y="3589865"/>
            <a:ext cx="1754226" cy="2628055"/>
          </a:xfrm>
          <a:prstGeom prst="rect">
            <a:avLst/>
          </a:prstGeom>
        </p:spPr>
      </p:pic>
      <p:sp>
        <p:nvSpPr>
          <p:cNvPr id="2" name="Title 1"/>
          <p:cNvSpPr>
            <a:spLocks noGrp="1"/>
          </p:cNvSpPr>
          <p:nvPr>
            <p:ph type="title"/>
          </p:nvPr>
        </p:nvSpPr>
        <p:spPr>
          <a:xfrm>
            <a:off x="1158948" y="1233378"/>
            <a:ext cx="5441285" cy="2622342"/>
          </a:xfrm>
        </p:spPr>
        <p:txBody>
          <a:bodyPr vert="horz" lIns="91440" tIns="45720" rIns="91440" bIns="45720" rtlCol="0" anchor="b">
            <a:normAutofit/>
          </a:bodyPr>
          <a:lstStyle/>
          <a:p>
            <a:r>
              <a:rPr lang="en-US" sz="5400"/>
              <a:t>why?</a:t>
            </a:r>
          </a:p>
        </p:txBody>
      </p:sp>
    </p:spTree>
    <p:extLst>
      <p:ext uri="{BB962C8B-B14F-4D97-AF65-F5344CB8AC3E}">
        <p14:creationId xmlns:p14="http://schemas.microsoft.com/office/powerpoint/2010/main" val="34871119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23" name="Picture 22"/>
          <p:cNvPicPr>
            <a:picLocks noChangeAspect="1"/>
          </p:cNvPicPr>
          <p:nvPr/>
        </p:nvPicPr>
        <p:blipFill rotWithShape="1">
          <a:blip r:embed="rId3"/>
          <a:srcRect l="5509" t="1810" r="48023" b="47763"/>
          <a:stretch/>
        </p:blipFill>
        <p:spPr>
          <a:xfrm>
            <a:off x="-1" y="375032"/>
            <a:ext cx="8023534" cy="4897677"/>
          </a:xfrm>
          <a:prstGeom prst="rect">
            <a:avLst/>
          </a:prstGeom>
        </p:spPr>
      </p:pic>
      <p:sp>
        <p:nvSpPr>
          <p:cNvPr id="11" name="Shape 138"/>
          <p:cNvSpPr txBox="1">
            <a:spLocks noGrp="1"/>
          </p:cNvSpPr>
          <p:nvPr>
            <p:ph type="title"/>
          </p:nvPr>
        </p:nvSpPr>
        <p:spPr>
          <a:xfrm>
            <a:off x="8324121" y="2057720"/>
            <a:ext cx="3428744" cy="944222"/>
          </a:xfrm>
        </p:spPr>
        <p:txBody>
          <a:bodyPr>
            <a:noAutofit/>
          </a:bodyPr>
          <a:lstStyle/>
          <a:p>
            <a:pPr lvl="0"/>
            <a:r>
              <a:rPr lang="en-US" sz="6000" dirty="0" err="1">
                <a:solidFill>
                  <a:schemeClr val="tx1"/>
                </a:solidFill>
                <a:sym typeface="Calibri"/>
              </a:rPr>
              <a:t>ShakeMap</a:t>
            </a:r>
            <a:endParaRPr lang="en-US" sz="6000" dirty="0">
              <a:solidFill>
                <a:schemeClr val="tx1"/>
              </a:solidFill>
              <a:sym typeface="Calibri"/>
            </a:endParaRPr>
          </a:p>
        </p:txBody>
      </p:sp>
      <p:pic>
        <p:nvPicPr>
          <p:cNvPr id="1028" name="Picture 4" descr="Image result for transparent USGS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99430" y="375032"/>
            <a:ext cx="3368926" cy="1347570"/>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4" descr="Image result for modified mercalli scale"/>
          <p:cNvPicPr>
            <a:picLocks noChangeAspect="1" noChangeArrowheads="1"/>
          </p:cNvPicPr>
          <p:nvPr/>
        </p:nvPicPr>
        <p:blipFill rotWithShape="1">
          <a:blip r:embed="rId5">
            <a:extLst>
              <a:ext uri="{28A0092B-C50C-407E-A947-70E740481C1C}">
                <a14:useLocalDpi xmlns:a14="http://schemas.microsoft.com/office/drawing/2010/main" val="0"/>
              </a:ext>
            </a:extLst>
          </a:blip>
          <a:srcRect l="-1" r="-483" b="48613"/>
          <a:stretch/>
        </p:blipFill>
        <p:spPr bwMode="auto">
          <a:xfrm>
            <a:off x="0" y="5423769"/>
            <a:ext cx="8148181" cy="750067"/>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4" descr="Image result for modified mercalli scale"/>
          <p:cNvPicPr>
            <a:picLocks noChangeAspect="1" noChangeArrowheads="1"/>
          </p:cNvPicPr>
          <p:nvPr/>
        </p:nvPicPr>
        <p:blipFill rotWithShape="1">
          <a:blip r:embed="rId5">
            <a:extLst>
              <a:ext uri="{28A0092B-C50C-407E-A947-70E740481C1C}">
                <a14:useLocalDpi xmlns:a14="http://schemas.microsoft.com/office/drawing/2010/main" val="0"/>
              </a:ext>
            </a:extLst>
          </a:blip>
          <a:srcRect l="197" t="81219"/>
          <a:stretch/>
        </p:blipFill>
        <p:spPr bwMode="auto">
          <a:xfrm>
            <a:off x="0" y="6173836"/>
            <a:ext cx="8104340" cy="4022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8082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Content Placeholder 4"/>
          <p:cNvPicPr>
            <a:picLocks noChangeAspect="1"/>
          </p:cNvPicPr>
          <p:nvPr/>
        </p:nvPicPr>
        <p:blipFill>
          <a:blip r:embed="rId2"/>
          <a:stretch>
            <a:fillRect/>
          </a:stretch>
        </p:blipFill>
        <p:spPr>
          <a:xfrm>
            <a:off x="9305928" y="680643"/>
            <a:ext cx="2326986" cy="1890676"/>
          </a:xfrm>
          <a:prstGeom prst="rect">
            <a:avLst/>
          </a:prstGeom>
        </p:spPr>
      </p:pic>
      <p:sp>
        <p:nvSpPr>
          <p:cNvPr id="13" name="Shape 138"/>
          <p:cNvSpPr txBox="1">
            <a:spLocks/>
          </p:cNvSpPr>
          <p:nvPr/>
        </p:nvSpPr>
        <p:spPr>
          <a:xfrm>
            <a:off x="8468556" y="2571319"/>
            <a:ext cx="4001729" cy="1739347"/>
          </a:xfrm>
          <a:prstGeom prst="rect">
            <a:avLst/>
          </a:prstGeom>
          <a:effectLst>
            <a:outerShdw blurRad="25400" dir="17880000">
              <a:srgbClr val="000000">
                <a:alpha val="46000"/>
              </a:srgbClr>
            </a:outerShdw>
          </a:effectLst>
        </p:spPr>
        <p:txBody>
          <a:bodyPr vert="horz" lIns="91440" tIns="45720" rIns="91440" bIns="45720" rtlCol="0" anchor="ctr">
            <a:normAutofit/>
          </a:bodyPr>
          <a:lst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nSpc>
                <a:spcPct val="80000"/>
              </a:lnSpc>
            </a:pPr>
            <a:r>
              <a:rPr lang="en-US" sz="4800" spc="150" dirty="0">
                <a:sym typeface="Calibri"/>
              </a:rPr>
              <a:t>twitter data</a:t>
            </a:r>
          </a:p>
        </p:txBody>
      </p:sp>
      <p:pic>
        <p:nvPicPr>
          <p:cNvPr id="6" name="Picture 5"/>
          <p:cNvPicPr>
            <a:picLocks noChangeAspect="1"/>
          </p:cNvPicPr>
          <p:nvPr/>
        </p:nvPicPr>
        <p:blipFill>
          <a:blip r:embed="rId3"/>
          <a:stretch>
            <a:fillRect/>
          </a:stretch>
        </p:blipFill>
        <p:spPr>
          <a:xfrm>
            <a:off x="311044" y="680643"/>
            <a:ext cx="8157513" cy="5034351"/>
          </a:xfrm>
          <a:prstGeom prst="rect">
            <a:avLst/>
          </a:prstGeom>
        </p:spPr>
      </p:pic>
      <p:pic>
        <p:nvPicPr>
          <p:cNvPr id="3" name="Picture 2"/>
          <p:cNvPicPr>
            <a:picLocks noChangeAspect="1"/>
          </p:cNvPicPr>
          <p:nvPr/>
        </p:nvPicPr>
        <p:blipFill>
          <a:blip r:embed="rId4"/>
          <a:stretch>
            <a:fillRect/>
          </a:stretch>
        </p:blipFill>
        <p:spPr>
          <a:xfrm>
            <a:off x="1172241" y="143962"/>
            <a:ext cx="5886175" cy="6604616"/>
          </a:xfrm>
          <a:prstGeom prst="rect">
            <a:avLst/>
          </a:prstGeom>
        </p:spPr>
      </p:pic>
    </p:spTree>
    <p:extLst>
      <p:ext uri="{BB962C8B-B14F-4D97-AF65-F5344CB8AC3E}">
        <p14:creationId xmlns:p14="http://schemas.microsoft.com/office/powerpoint/2010/main" val="3773951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Rectangle 3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blipFill rotWithShape="1">
            <a:blip r:embed="rId2">
              <a:duotone>
                <a:schemeClr val="bg2">
                  <a:shade val="80000"/>
                  <a:lumMod val="80000"/>
                </a:schemeClr>
                <a:schemeClr val="bg2">
                  <a:tint val="98000"/>
                </a:schemeClr>
              </a:duotone>
            </a:blip>
            <a:stretch/>
          </a:blipFill>
          <a:ln>
            <a:noFill/>
          </a:ln>
          <a:effectLst/>
        </p:spPr>
      </p:sp>
      <p:sp useBgFill="1">
        <p:nvSpPr>
          <p:cNvPr id="39" name="Rectangle 38">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bg2">
              <a:lumMod val="90000"/>
              <a:lumOff val="10000"/>
              <a:alpha val="90000"/>
            </a:schemeClr>
          </a:solidFill>
          <a:ln>
            <a:noFill/>
          </a:ln>
          <a:effectLst>
            <a:outerShdw blurRad="50800" dist="38100" algn="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p:cNvSpPr>
            <a:spLocks noGrp="1"/>
          </p:cNvSpPr>
          <p:nvPr>
            <p:ph type="title"/>
          </p:nvPr>
        </p:nvSpPr>
        <p:spPr>
          <a:xfrm>
            <a:off x="5179157" y="1099456"/>
            <a:ext cx="6243636" cy="4625558"/>
          </a:xfrm>
          <a:effectLst/>
        </p:spPr>
        <p:txBody>
          <a:bodyPr vert="horz" lIns="91440" tIns="45720" rIns="91440" bIns="45720" rtlCol="0" anchor="ctr">
            <a:normAutofit/>
          </a:bodyPr>
          <a:lstStyle/>
          <a:p>
            <a:pPr algn="l"/>
            <a:r>
              <a:rPr lang="en-US" sz="3400"/>
              <a:t>maxrlnd.shinyapps.io/MaxShiny</a:t>
            </a:r>
          </a:p>
        </p:txBody>
      </p:sp>
    </p:spTree>
    <p:extLst>
      <p:ext uri="{BB962C8B-B14F-4D97-AF65-F5344CB8AC3E}">
        <p14:creationId xmlns:p14="http://schemas.microsoft.com/office/powerpoint/2010/main" val="20634454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964" r="2807" b="1446"/>
          <a:stretch/>
        </p:blipFill>
        <p:spPr>
          <a:xfrm>
            <a:off x="4639056" y="2"/>
            <a:ext cx="7552944" cy="6857998"/>
          </a:xfrm>
          <a:prstGeom prst="rect">
            <a:avLst/>
          </a:prstGeom>
        </p:spPr>
      </p:pic>
      <p:sp>
        <p:nvSpPr>
          <p:cNvPr id="2" name="Title 1"/>
          <p:cNvSpPr>
            <a:spLocks noGrp="1"/>
          </p:cNvSpPr>
          <p:nvPr>
            <p:ph type="title"/>
          </p:nvPr>
        </p:nvSpPr>
        <p:spPr>
          <a:xfrm>
            <a:off x="633743" y="965201"/>
            <a:ext cx="3413156" cy="4562472"/>
          </a:xfrm>
        </p:spPr>
        <p:txBody>
          <a:bodyPr anchor="t">
            <a:normAutofit/>
          </a:bodyPr>
          <a:lstStyle/>
          <a:p>
            <a:pPr algn="l"/>
            <a:r>
              <a:rPr lang="en-US" sz="3600"/>
              <a:t>results</a:t>
            </a:r>
          </a:p>
        </p:txBody>
      </p:sp>
      <p:sp>
        <p:nvSpPr>
          <p:cNvPr id="3" name="Content Placeholder 2"/>
          <p:cNvSpPr>
            <a:spLocks noGrp="1"/>
          </p:cNvSpPr>
          <p:nvPr>
            <p:ph idx="1"/>
          </p:nvPr>
        </p:nvSpPr>
        <p:spPr>
          <a:xfrm>
            <a:off x="5148943" y="965200"/>
            <a:ext cx="6118614" cy="4562473"/>
          </a:xfrm>
        </p:spPr>
        <p:txBody>
          <a:bodyPr>
            <a:noAutofit/>
          </a:bodyPr>
          <a:lstStyle/>
          <a:p>
            <a:r>
              <a:rPr lang="en-US" sz="3600" dirty="0"/>
              <a:t>First 10 minutes have value</a:t>
            </a:r>
          </a:p>
          <a:p>
            <a:r>
              <a:rPr lang="en-US" sz="3600" dirty="0"/>
              <a:t>Tweet cluster at epicenter</a:t>
            </a:r>
          </a:p>
          <a:p>
            <a:r>
              <a:rPr lang="en-US" sz="3600" dirty="0"/>
              <a:t>Delay in first tweets</a:t>
            </a:r>
          </a:p>
          <a:p>
            <a:r>
              <a:rPr lang="en-US" sz="3600" dirty="0"/>
              <a:t>Number of tweets reflects population density</a:t>
            </a:r>
          </a:p>
          <a:p>
            <a:r>
              <a:rPr lang="en-US" sz="3600" dirty="0"/>
              <a:t>Tweets begin before </a:t>
            </a:r>
            <a:r>
              <a:rPr lang="en-US" sz="3600" dirty="0" err="1"/>
              <a:t>ShakeMap</a:t>
            </a:r>
            <a:r>
              <a:rPr lang="en-US" sz="3600" dirty="0"/>
              <a:t> is rendered</a:t>
            </a:r>
          </a:p>
          <a:p>
            <a:endParaRPr lang="en-US" sz="3600" dirty="0"/>
          </a:p>
          <a:p>
            <a:endParaRPr lang="en-US" sz="3600" dirty="0"/>
          </a:p>
        </p:txBody>
      </p:sp>
    </p:spTree>
    <p:extLst>
      <p:ext uri="{BB962C8B-B14F-4D97-AF65-F5344CB8AC3E}">
        <p14:creationId xmlns:p14="http://schemas.microsoft.com/office/powerpoint/2010/main" val="1469148223"/>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Slate</Template>
  <TotalTime>1830</TotalTime>
  <Words>270</Words>
  <Application>Microsoft Office PowerPoint</Application>
  <PresentationFormat>Widescreen</PresentationFormat>
  <Paragraphs>86</Paragraphs>
  <Slides>12</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Trebuchet MS</vt:lpstr>
      <vt:lpstr>Wingdings 2</vt:lpstr>
      <vt:lpstr>Slate</vt:lpstr>
      <vt:lpstr>maxrlnd.shinyapps.io/MaxShiny</vt:lpstr>
      <vt:lpstr>Role of Twitter data  in earthquake analysis</vt:lpstr>
      <vt:lpstr>PowerPoint Presentation</vt:lpstr>
      <vt:lpstr>area of interest</vt:lpstr>
      <vt:lpstr>why?</vt:lpstr>
      <vt:lpstr>ShakeMap</vt:lpstr>
      <vt:lpstr>PowerPoint Presentation</vt:lpstr>
      <vt:lpstr>maxrlnd.shinyapps.io/MaxShiny</vt:lpstr>
      <vt:lpstr>results</vt:lpstr>
      <vt:lpstr>challenges</vt:lpstr>
      <vt:lpstr>conclusion</vt:lpstr>
      <vt:lpstr>questions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crowdsourced data during and after an earthquake</dc:title>
  <dc:creator>Kristin</dc:creator>
  <cp:lastModifiedBy>Kristin</cp:lastModifiedBy>
  <cp:revision>69</cp:revision>
  <dcterms:modified xsi:type="dcterms:W3CDTF">2017-05-03T18:36:12Z</dcterms:modified>
</cp:coreProperties>
</file>